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0080625" cy="7559675"/>
  <p:notesSz cx="7772400" cy="10058400"/>
  <p:custDataLst>
    <p:tags r:id="rId16"/>
  </p:custDataLst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31800" indent="-2159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647700" indent="-2159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863600" indent="-2159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079500" indent="-2159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04" autoAdjust="0"/>
    <p:restoredTop sz="90929"/>
  </p:normalViewPr>
  <p:slideViewPr>
    <p:cSldViewPr>
      <p:cViewPr>
        <p:scale>
          <a:sx n="67" d="100"/>
          <a:sy n="67" d="100"/>
        </p:scale>
        <p:origin x="-96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fld id="{F6DCA322-E502-4675-8838-668965BD8CC7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FC45A9A0-EDBA-4916-A92C-7062A4FF00FB}" type="slidenum">
              <a:rPr lang="en-GB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1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19459" name="Rectangle 1025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60" name="Rectangle 1026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169E3157-AC8A-481C-883F-CE188C82D25A}" type="slidenum">
              <a:rPr lang="en-GB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10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2867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8676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48AD6814-D6D4-472D-951F-FBBDEB0DD41D}" type="slidenum">
              <a:rPr lang="en-GB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11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2969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700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0346A679-29A9-484E-985B-0164E7A80574}" type="slidenum">
              <a:rPr lang="en-GB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12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3072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4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1DDC81BA-8C28-422D-993B-6BA161617CBD}" type="slidenum">
              <a:rPr lang="en-GB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13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3174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1748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B0160C99-EC88-4688-8F89-AF93E7349AD7}" type="slidenum">
              <a:rPr lang="en-GB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2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2048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4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0AF593EE-0A0A-49BF-86F4-420929A779AB}" type="slidenum">
              <a:rPr lang="en-GB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3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2150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BDF5337A-3A7A-48F1-A176-FDC16A123859}" type="slidenum">
              <a:rPr lang="en-GB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4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2253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2532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36188ED8-017D-4154-9D14-A9F43E0BBDA0}" type="slidenum">
              <a:rPr lang="en-GB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5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2355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3556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43356B30-8BF8-4A17-B0C8-494ACBC6F238}" type="slidenum">
              <a:rPr lang="en-GB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6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2457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4580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C4825A12-8237-49EA-9C1A-31B7F833A263}" type="slidenum">
              <a:rPr lang="en-GB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7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2560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4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A252EDA3-9249-48A9-9AD3-80F63547CA97}" type="slidenum">
              <a:rPr lang="en-GB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8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2662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6628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A48D17AE-F95B-4E09-BA50-51A6A57CD723}" type="slidenum">
              <a:rPr lang="en-GB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9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2765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2" name="Rectangle 2"/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1612900" y="3913188"/>
            <a:ext cx="3276600" cy="158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7"/>
          <p:cNvCxnSpPr/>
          <p:nvPr/>
        </p:nvCxnSpPr>
        <p:spPr>
          <a:xfrm>
            <a:off x="5191125" y="3913188"/>
            <a:ext cx="3276600" cy="158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8"/>
          <p:cNvSpPr/>
          <p:nvPr/>
        </p:nvSpPr>
        <p:spPr>
          <a:xfrm>
            <a:off x="5005388" y="3887788"/>
            <a:ext cx="50800" cy="49212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hangingPunct="1">
              <a:buFont typeface="Wingdings" charset="2"/>
              <a:buNone/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4031" y="4078349"/>
            <a:ext cx="9156568" cy="1259946"/>
          </a:xfrm>
        </p:spPr>
        <p:txBody>
          <a:bodyPr>
            <a:noAutofit/>
          </a:bodyPr>
          <a:lstStyle>
            <a:lvl1pPr marL="0" indent="0" algn="ctr">
              <a:buNone/>
              <a:defRPr sz="2400" spc="110" baseline="0">
                <a:solidFill>
                  <a:schemeClr val="tx2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504031" y="1580424"/>
            <a:ext cx="9156568" cy="2183906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53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8DE6E-F1E8-4613-A1AD-B4F14FB30408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368EA-12E9-4BAE-8EF7-2EA560AB8439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3" y="302738"/>
            <a:ext cx="2268141" cy="64502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302738"/>
            <a:ext cx="6636411" cy="64502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8544B-CF4E-4AAE-BEA5-6E41B778838D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04031" y="1679928"/>
            <a:ext cx="9072563" cy="50397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E252E-6622-4AB6-A2DC-A8C2F175CAA2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55650" y="5419725"/>
            <a:ext cx="8737600" cy="4763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047" y="3863834"/>
            <a:ext cx="8736542" cy="1511935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53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047" y="5466229"/>
            <a:ext cx="8736542" cy="1085489"/>
          </a:xfrm>
        </p:spPr>
        <p:txBody>
          <a:bodyPr/>
          <a:lstStyle>
            <a:lvl1pPr marL="0" indent="0">
              <a:buNone/>
              <a:defRPr sz="2200" spc="110" baseline="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333B2-C8DB-4E73-A263-FC9310A4135C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504031" y="1679928"/>
            <a:ext cx="4475798" cy="50397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5124317" y="1679928"/>
            <a:ext cx="4475798" cy="50397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2C6E9-4F1B-4E7C-B365-6F6CF3AAC48E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620713" y="2403475"/>
            <a:ext cx="4132262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241925" y="2403475"/>
            <a:ext cx="4132263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542792"/>
            <a:ext cx="4454027" cy="839964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900" b="1">
                <a:solidFill>
                  <a:schemeClr val="tx2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504031" y="2427182"/>
            <a:ext cx="4452276" cy="43140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5126068" y="2427182"/>
            <a:ext cx="4452276" cy="43140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171353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5124318" y="1542792"/>
            <a:ext cx="4454027" cy="839964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900" b="1" baseline="0">
                <a:solidFill>
                  <a:schemeClr val="tx2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06F5C-5877-4C2C-83B6-06A1EC264875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2197B-4867-4607-BDCB-2CB297B846A4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9C01C-9488-4029-A449-A6C9E2703B00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504031" y="503978"/>
            <a:ext cx="6888427" cy="62997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476463" y="1763924"/>
            <a:ext cx="2187496" cy="4115823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102"/>
              </a:spcAft>
              <a:buNone/>
              <a:defRPr sz="1800">
                <a:solidFill>
                  <a:schemeClr val="tx2"/>
                </a:solidFill>
              </a:defRPr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7476464" y="503979"/>
            <a:ext cx="2184135" cy="1175949"/>
          </a:xfrm>
        </p:spPr>
        <p:txBody>
          <a:bodyPr tIns="100794"/>
          <a:lstStyle>
            <a:lvl1pPr algn="l">
              <a:buNone/>
              <a:defRPr sz="2000" b="1" spc="-55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A95AA-D086-4083-95E9-418532688725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8453" y="503979"/>
            <a:ext cx="2268141" cy="1175949"/>
          </a:xfrm>
        </p:spPr>
        <p:txBody>
          <a:bodyPr tIns="100794"/>
          <a:lstStyle>
            <a:lvl1pPr algn="l">
              <a:buNone/>
              <a:defRPr sz="2000" b="1" spc="-55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4031" y="503979"/>
            <a:ext cx="6636411" cy="6131736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08453" y="1763924"/>
            <a:ext cx="2268141" cy="4871791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102"/>
              </a:spcAft>
              <a:buFontTx/>
              <a:buNone/>
              <a:defRPr sz="1800" b="0">
                <a:solidFill>
                  <a:schemeClr val="tx2"/>
                </a:solidFill>
              </a:defRPr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1A85B-88D2-42A3-9F38-C2BB6F87A3CB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503238" y="1595438"/>
            <a:ext cx="9074150" cy="515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6384925" y="6838950"/>
            <a:ext cx="2855913" cy="422275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buFont typeface="Wingdings" charset="2"/>
              <a:buNone/>
              <a:defRPr kumimoji="0" sz="13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352675" y="6838950"/>
            <a:ext cx="3948113" cy="422275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r" eaLnBrk="1" latinLnBrk="0" hangingPunct="1">
              <a:buFont typeface="Wingdings" charset="2"/>
              <a:buNone/>
              <a:defRPr kumimoji="0" sz="13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9272588" y="6813550"/>
            <a:ext cx="671512" cy="504825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buFont typeface="Wingdings" charset="2"/>
              <a:buNone/>
              <a:defRPr kumimoji="0" sz="18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B106AD9-DA4D-4882-9732-FEE5403A4709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503238" y="168275"/>
            <a:ext cx="9074150" cy="1343025"/>
          </a:xfrm>
          <a:prstGeom prst="rect">
            <a:avLst/>
          </a:prstGeom>
          <a:ln w="6350" cap="rnd">
            <a:noFill/>
          </a:ln>
        </p:spPr>
        <p:txBody>
          <a:bodyPr vert="horz" lIns="100794" tIns="50397" rIns="100794" bIns="50397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691" r:id="rId2"/>
    <p:sldLayoutId id="2147483700" r:id="rId3"/>
    <p:sldLayoutId id="2147483692" r:id="rId4"/>
    <p:sldLayoutId id="2147483701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600" kern="1200" spc="-11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rgbClr val="F9F9F9"/>
          </a:solidFill>
          <a:latin typeface="Constantia" pitchFamily="18" charset="0"/>
        </a:defRPr>
      </a:lvl9pPr>
    </p:titleStyle>
    <p:bodyStyle>
      <a:lvl1pPr marL="301625" indent="-301625" algn="l" rtl="0" eaLnBrk="0" fontAlgn="base" hangingPunct="0">
        <a:spcBef>
          <a:spcPts val="663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325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108075" indent="-250825" algn="l" rtl="0" eaLnBrk="0" fontAlgn="base" hangingPunct="0">
        <a:spcBef>
          <a:spcPts val="325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700" indent="-250825" algn="l" rtl="0" eaLnBrk="0" fontAlgn="base" hangingPunct="0">
        <a:spcBef>
          <a:spcPts val="325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712913" indent="-250825" algn="l" rtl="0" eaLnBrk="0" fontAlgn="base" hangingPunct="0">
        <a:spcBef>
          <a:spcPts val="375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015886" indent="-251986" algn="l" rtl="0" eaLnBrk="1" latinLnBrk="0" hangingPunct="1">
        <a:spcBef>
          <a:spcPts val="375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217475" indent="-201589" algn="l" rtl="0" eaLnBrk="1" latinLnBrk="0" hangingPunct="1">
        <a:spcBef>
          <a:spcPts val="375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9858" indent="-201589" algn="l" rtl="0" eaLnBrk="1" latinLnBrk="0" hangingPunct="1">
        <a:spcBef>
          <a:spcPts val="375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2822241" indent="-201589" algn="l" rtl="0" eaLnBrk="1" latinLnBrk="0" hangingPunct="1">
        <a:spcBef>
          <a:spcPts val="375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mtClean="0"/>
              <a:t>Balancing Chemical Equations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70975" cy="974725"/>
          </a:xfrm>
        </p:spPr>
        <p:txBody>
          <a:bodyPr>
            <a:normAutofit lnSpcReduction="10000"/>
          </a:bodyPr>
          <a:lstStyle/>
          <a:p>
            <a:pPr marL="302383" indent="-302383" eaLnBrk="1" fontAlgn="auto" hangingPunct="1">
              <a:spcBef>
                <a:spcPts val="661"/>
              </a:spcBef>
              <a:spcAft>
                <a:spcPts val="0"/>
              </a:spcAft>
              <a:buFont typeface="Wingdings 2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mtClean="0"/>
              <a:t>Balance the following equation by adjusting coefficients.</a:t>
            </a:r>
          </a:p>
        </p:txBody>
      </p:sp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mtClean="0"/>
              <a:t>Balancing Equations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23938" y="4114800"/>
            <a:ext cx="2773362" cy="2284413"/>
            <a:chOff x="645" y="2592"/>
            <a:chExt cx="1747" cy="1439"/>
          </a:xfrm>
        </p:grpSpPr>
        <p:sp>
          <p:nvSpPr>
            <p:cNvPr id="14372" name="Line 4"/>
            <p:cNvSpPr>
              <a:spLocks noChangeShapeType="1"/>
            </p:cNvSpPr>
            <p:nvPr/>
          </p:nvSpPr>
          <p:spPr bwMode="auto">
            <a:xfrm>
              <a:off x="1510" y="2592"/>
              <a:ext cx="1" cy="1440"/>
            </a:xfrm>
            <a:prstGeom prst="line">
              <a:avLst/>
            </a:prstGeom>
            <a:noFill/>
            <a:ln w="547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4373" name="Line 5"/>
            <p:cNvSpPr>
              <a:spLocks noChangeShapeType="1"/>
            </p:cNvSpPr>
            <p:nvPr/>
          </p:nvSpPr>
          <p:spPr bwMode="auto">
            <a:xfrm>
              <a:off x="646" y="2880"/>
              <a:ext cx="1728" cy="1"/>
            </a:xfrm>
            <a:prstGeom prst="line">
              <a:avLst/>
            </a:prstGeom>
            <a:noFill/>
            <a:ln w="547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4374" name="Text Box 6"/>
            <p:cNvSpPr txBox="1">
              <a:spLocks noChangeArrowheads="1"/>
            </p:cNvSpPr>
            <p:nvPr/>
          </p:nvSpPr>
          <p:spPr bwMode="auto">
            <a:xfrm>
              <a:off x="645" y="2607"/>
              <a:ext cx="864" cy="25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>
                <a:tabLst>
                  <a:tab pos="723900" algn="l"/>
                </a:tabLst>
              </a:pPr>
              <a:r>
                <a:rPr lang="en-GB" sz="2200">
                  <a:solidFill>
                    <a:srgbClr val="000000"/>
                  </a:solidFill>
                </a:rPr>
                <a:t>reactants</a:t>
              </a:r>
            </a:p>
          </p:txBody>
        </p:sp>
        <p:sp>
          <p:nvSpPr>
            <p:cNvPr id="14375" name="Text Box 7"/>
            <p:cNvSpPr txBox="1">
              <a:spLocks noChangeArrowheads="1"/>
            </p:cNvSpPr>
            <p:nvPr/>
          </p:nvSpPr>
          <p:spPr bwMode="auto">
            <a:xfrm>
              <a:off x="1530" y="2607"/>
              <a:ext cx="864" cy="25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>
                <a:tabLst>
                  <a:tab pos="723900" algn="l"/>
                </a:tabLst>
              </a:pPr>
              <a:r>
                <a:rPr lang="en-GB" sz="2200">
                  <a:solidFill>
                    <a:srgbClr val="000000"/>
                  </a:solidFill>
                </a:rPr>
                <a:t>products</a:t>
              </a:r>
            </a:p>
          </p:txBody>
        </p:sp>
        <p:sp>
          <p:nvSpPr>
            <p:cNvPr id="14376" name="Line 8"/>
            <p:cNvSpPr>
              <a:spLocks noChangeShapeType="1"/>
            </p:cNvSpPr>
            <p:nvPr/>
          </p:nvSpPr>
          <p:spPr bwMode="auto">
            <a:xfrm>
              <a:off x="646" y="3417"/>
              <a:ext cx="172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4377" name="Line 9"/>
            <p:cNvSpPr>
              <a:spLocks noChangeShapeType="1"/>
            </p:cNvSpPr>
            <p:nvPr/>
          </p:nvSpPr>
          <p:spPr bwMode="auto">
            <a:xfrm>
              <a:off x="646" y="4030"/>
              <a:ext cx="172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06413" y="4679950"/>
            <a:ext cx="457200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r>
              <a:rPr lang="en-GB" sz="3600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506413" y="5688013"/>
            <a:ext cx="457200" cy="601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r>
              <a:rPr lang="en-GB" sz="360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692650" y="2947988"/>
            <a:ext cx="4343400" cy="71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GB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GB" sz="3600" baseline="-33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GB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    H</a:t>
            </a:r>
            <a:r>
              <a:rPr lang="en-GB" sz="3600" baseline="-33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GB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en-GB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NH</a:t>
            </a:r>
            <a:r>
              <a:rPr lang="en-GB" sz="3600" baseline="-33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1398588" y="4692650"/>
            <a:ext cx="685800" cy="65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r>
              <a:rPr lang="en-GB" sz="4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398588" y="5629275"/>
            <a:ext cx="685800" cy="65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r>
              <a:rPr lang="en-GB" sz="4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2730500" y="4692650"/>
            <a:ext cx="685800" cy="65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r>
              <a:rPr lang="en-GB" sz="4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2767013" y="5629275"/>
            <a:ext cx="685800" cy="65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r>
              <a:rPr lang="en-GB" sz="4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302500" y="2928938"/>
            <a:ext cx="685800" cy="65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buFont typeface="Wingdings" charset="2"/>
              <a:buNone/>
              <a:defRPr/>
            </a:pPr>
            <a:r>
              <a:rPr lang="en-GB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2667000" y="4692650"/>
            <a:ext cx="606425" cy="65722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r>
              <a:rPr lang="en-GB" sz="4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2667000" y="5629275"/>
            <a:ext cx="606425" cy="65722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r>
              <a:rPr lang="en-GB" sz="400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5611813" y="2928938"/>
            <a:ext cx="685800" cy="65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buFont typeface="Wingdings" charset="2"/>
              <a:buNone/>
              <a:defRPr/>
            </a:pPr>
            <a:r>
              <a:rPr lang="en-GB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1374775" y="5629275"/>
            <a:ext cx="606425" cy="65722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r>
              <a:rPr lang="en-GB" sz="4000">
                <a:solidFill>
                  <a:srgbClr val="000000"/>
                </a:solidFill>
              </a:rPr>
              <a:t>6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343400" y="4114800"/>
            <a:ext cx="5176838" cy="2741613"/>
            <a:chOff x="2736" y="2592"/>
            <a:chExt cx="3261" cy="1727"/>
          </a:xfrm>
        </p:grpSpPr>
        <p:sp>
          <p:nvSpPr>
            <p:cNvPr id="14354" name="AutoShape 23"/>
            <p:cNvSpPr>
              <a:spLocks noChangeArrowheads="1"/>
            </p:cNvSpPr>
            <p:nvPr/>
          </p:nvSpPr>
          <p:spPr bwMode="auto">
            <a:xfrm>
              <a:off x="2736" y="2592"/>
              <a:ext cx="1584" cy="1728"/>
            </a:xfrm>
            <a:prstGeom prst="roundRect">
              <a:avLst>
                <a:gd name="adj" fmla="val 60"/>
              </a:avLst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5" name="AutoShape 24"/>
            <p:cNvSpPr>
              <a:spLocks noChangeArrowheads="1"/>
            </p:cNvSpPr>
            <p:nvPr/>
          </p:nvSpPr>
          <p:spPr bwMode="auto">
            <a:xfrm>
              <a:off x="4414" y="2592"/>
              <a:ext cx="1584" cy="1728"/>
            </a:xfrm>
            <a:prstGeom prst="roundRect">
              <a:avLst>
                <a:gd name="adj" fmla="val 60"/>
              </a:avLst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6" name="Oval 25"/>
            <p:cNvSpPr>
              <a:spLocks noChangeArrowheads="1"/>
            </p:cNvSpPr>
            <p:nvPr/>
          </p:nvSpPr>
          <p:spPr bwMode="auto">
            <a:xfrm>
              <a:off x="3168" y="2880"/>
              <a:ext cx="288" cy="288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7" name="Oval 26"/>
            <p:cNvSpPr>
              <a:spLocks noChangeArrowheads="1"/>
            </p:cNvSpPr>
            <p:nvPr/>
          </p:nvSpPr>
          <p:spPr bwMode="auto">
            <a:xfrm>
              <a:off x="3349" y="2925"/>
              <a:ext cx="288" cy="288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8" name="Oval 27"/>
            <p:cNvSpPr>
              <a:spLocks noChangeArrowheads="1"/>
            </p:cNvSpPr>
            <p:nvPr/>
          </p:nvSpPr>
          <p:spPr bwMode="auto">
            <a:xfrm>
              <a:off x="3327" y="3682"/>
              <a:ext cx="144" cy="144"/>
            </a:xfrm>
            <a:prstGeom prst="ellipse">
              <a:avLst/>
            </a:prstGeom>
            <a:solidFill>
              <a:srgbClr val="3DEB3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9" name="Oval 28"/>
            <p:cNvSpPr>
              <a:spLocks noChangeArrowheads="1"/>
            </p:cNvSpPr>
            <p:nvPr/>
          </p:nvSpPr>
          <p:spPr bwMode="auto">
            <a:xfrm>
              <a:off x="3418" y="3637"/>
              <a:ext cx="144" cy="144"/>
            </a:xfrm>
            <a:prstGeom prst="ellipse">
              <a:avLst/>
            </a:prstGeom>
            <a:solidFill>
              <a:srgbClr val="3DEB3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0" name="Oval 29"/>
            <p:cNvSpPr>
              <a:spLocks noChangeArrowheads="1"/>
            </p:cNvSpPr>
            <p:nvPr/>
          </p:nvSpPr>
          <p:spPr bwMode="auto">
            <a:xfrm>
              <a:off x="3849" y="3773"/>
              <a:ext cx="144" cy="144"/>
            </a:xfrm>
            <a:prstGeom prst="ellipse">
              <a:avLst/>
            </a:prstGeom>
            <a:solidFill>
              <a:srgbClr val="3DEB3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1" name="Oval 30"/>
            <p:cNvSpPr>
              <a:spLocks noChangeArrowheads="1"/>
            </p:cNvSpPr>
            <p:nvPr/>
          </p:nvSpPr>
          <p:spPr bwMode="auto">
            <a:xfrm>
              <a:off x="3826" y="3682"/>
              <a:ext cx="144" cy="144"/>
            </a:xfrm>
            <a:prstGeom prst="ellipse">
              <a:avLst/>
            </a:prstGeom>
            <a:solidFill>
              <a:srgbClr val="3DEB3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2" name="Oval 31"/>
            <p:cNvSpPr>
              <a:spLocks noChangeArrowheads="1"/>
            </p:cNvSpPr>
            <p:nvPr/>
          </p:nvSpPr>
          <p:spPr bwMode="auto">
            <a:xfrm>
              <a:off x="3962" y="3229"/>
              <a:ext cx="144" cy="144"/>
            </a:xfrm>
            <a:prstGeom prst="ellipse">
              <a:avLst/>
            </a:prstGeom>
            <a:solidFill>
              <a:srgbClr val="3DEB3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3" name="Oval 32"/>
            <p:cNvSpPr>
              <a:spLocks noChangeArrowheads="1"/>
            </p:cNvSpPr>
            <p:nvPr/>
          </p:nvSpPr>
          <p:spPr bwMode="auto">
            <a:xfrm>
              <a:off x="3985" y="3320"/>
              <a:ext cx="144" cy="144"/>
            </a:xfrm>
            <a:prstGeom prst="ellipse">
              <a:avLst/>
            </a:prstGeom>
            <a:solidFill>
              <a:srgbClr val="3DEB3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4" name="Oval 33"/>
            <p:cNvSpPr>
              <a:spLocks noChangeArrowheads="1"/>
            </p:cNvSpPr>
            <p:nvPr/>
          </p:nvSpPr>
          <p:spPr bwMode="auto">
            <a:xfrm>
              <a:off x="4982" y="3674"/>
              <a:ext cx="288" cy="288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5" name="Oval 34"/>
            <p:cNvSpPr>
              <a:spLocks noChangeArrowheads="1"/>
            </p:cNvSpPr>
            <p:nvPr/>
          </p:nvSpPr>
          <p:spPr bwMode="auto">
            <a:xfrm>
              <a:off x="5028" y="3070"/>
              <a:ext cx="144" cy="144"/>
            </a:xfrm>
            <a:prstGeom prst="ellipse">
              <a:avLst/>
            </a:prstGeom>
            <a:solidFill>
              <a:srgbClr val="3DEB3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6" name="Oval 35"/>
            <p:cNvSpPr>
              <a:spLocks noChangeArrowheads="1"/>
            </p:cNvSpPr>
            <p:nvPr/>
          </p:nvSpPr>
          <p:spPr bwMode="auto">
            <a:xfrm>
              <a:off x="5301" y="3093"/>
              <a:ext cx="144" cy="144"/>
            </a:xfrm>
            <a:prstGeom prst="ellipse">
              <a:avLst/>
            </a:prstGeom>
            <a:solidFill>
              <a:srgbClr val="3DEB3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7" name="Oval 36"/>
            <p:cNvSpPr>
              <a:spLocks noChangeArrowheads="1"/>
            </p:cNvSpPr>
            <p:nvPr/>
          </p:nvSpPr>
          <p:spPr bwMode="auto">
            <a:xfrm>
              <a:off x="5096" y="2925"/>
              <a:ext cx="288" cy="288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8" name="Oval 37"/>
            <p:cNvSpPr>
              <a:spLocks noChangeArrowheads="1"/>
            </p:cNvSpPr>
            <p:nvPr/>
          </p:nvSpPr>
          <p:spPr bwMode="auto">
            <a:xfrm>
              <a:off x="5119" y="3161"/>
              <a:ext cx="144" cy="144"/>
            </a:xfrm>
            <a:prstGeom prst="ellipse">
              <a:avLst/>
            </a:prstGeom>
            <a:solidFill>
              <a:srgbClr val="3DEB3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9" name="Oval 38"/>
            <p:cNvSpPr>
              <a:spLocks noChangeArrowheads="1"/>
            </p:cNvSpPr>
            <p:nvPr/>
          </p:nvSpPr>
          <p:spPr bwMode="auto">
            <a:xfrm>
              <a:off x="5164" y="3614"/>
              <a:ext cx="144" cy="144"/>
            </a:xfrm>
            <a:prstGeom prst="ellipse">
              <a:avLst/>
            </a:prstGeom>
            <a:solidFill>
              <a:srgbClr val="3DEB3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0" name="Oval 39"/>
            <p:cNvSpPr>
              <a:spLocks noChangeArrowheads="1"/>
            </p:cNvSpPr>
            <p:nvPr/>
          </p:nvSpPr>
          <p:spPr bwMode="auto">
            <a:xfrm>
              <a:off x="4960" y="3796"/>
              <a:ext cx="144" cy="144"/>
            </a:xfrm>
            <a:prstGeom prst="ellipse">
              <a:avLst/>
            </a:prstGeom>
            <a:solidFill>
              <a:srgbClr val="3DEB3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1" name="Oval 40"/>
            <p:cNvSpPr>
              <a:spLocks noChangeArrowheads="1"/>
            </p:cNvSpPr>
            <p:nvPr/>
          </p:nvSpPr>
          <p:spPr bwMode="auto">
            <a:xfrm>
              <a:off x="5210" y="3842"/>
              <a:ext cx="144" cy="144"/>
            </a:xfrm>
            <a:prstGeom prst="ellipse">
              <a:avLst/>
            </a:prstGeom>
            <a:solidFill>
              <a:srgbClr val="3DEB3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 autoUpdateAnimBg="0"/>
      <p:bldP spid="13323" grpId="0" autoUpdateAnimBg="0"/>
      <p:bldP spid="13325" grpId="0" autoUpdateAnimBg="0"/>
      <p:bldP spid="13326" grpId="0" autoUpdateAnimBg="0"/>
      <p:bldP spid="13327" grpId="0" autoUpdateAnimBg="0"/>
      <p:bldP spid="13328" grpId="0" autoUpdateAnimBg="0"/>
      <p:bldP spid="13329" grpId="0" autoUpdateAnimBg="0"/>
      <p:bldP spid="13330" grpId="0" animBg="1" autoUpdateAnimBg="0"/>
      <p:bldP spid="13331" grpId="0" animBg="1" autoUpdateAnimBg="0"/>
      <p:bldP spid="13332" grpId="0" autoUpdateAnimBg="0"/>
      <p:bldP spid="13333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70975" cy="4899025"/>
          </a:xfrm>
        </p:spPr>
        <p:txBody>
          <a:bodyPr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Balance the following equation by adjusting coefficients.</a:t>
            </a:r>
          </a:p>
        </p:txBody>
      </p:sp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mtClean="0"/>
              <a:t>Balancing Equations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513263" y="2947988"/>
            <a:ext cx="5137150" cy="71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GB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KClO</a:t>
            </a:r>
            <a:r>
              <a:rPr lang="en-GB" sz="3600" baseline="-33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GB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en-GB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n-GB" sz="36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KCl</a:t>
            </a:r>
            <a:r>
              <a:rPr lang="en-GB" sz="3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   O</a:t>
            </a:r>
            <a:r>
              <a:rPr lang="en-GB" sz="3600" baseline="-33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1023938" y="3611563"/>
            <a:ext cx="2776537" cy="3246437"/>
            <a:chOff x="645" y="2275"/>
            <a:chExt cx="1749" cy="2045"/>
          </a:xfrm>
        </p:grpSpPr>
        <p:sp>
          <p:nvSpPr>
            <p:cNvPr id="15408" name="Line 4"/>
            <p:cNvSpPr>
              <a:spLocks noChangeShapeType="1"/>
            </p:cNvSpPr>
            <p:nvPr/>
          </p:nvSpPr>
          <p:spPr bwMode="auto">
            <a:xfrm>
              <a:off x="1510" y="2275"/>
              <a:ext cx="1" cy="2045"/>
            </a:xfrm>
            <a:prstGeom prst="line">
              <a:avLst/>
            </a:prstGeom>
            <a:noFill/>
            <a:ln w="547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5409" name="Line 5"/>
            <p:cNvSpPr>
              <a:spLocks noChangeShapeType="1"/>
            </p:cNvSpPr>
            <p:nvPr/>
          </p:nvSpPr>
          <p:spPr bwMode="auto">
            <a:xfrm>
              <a:off x="646" y="2563"/>
              <a:ext cx="1728" cy="1"/>
            </a:xfrm>
            <a:prstGeom prst="line">
              <a:avLst/>
            </a:prstGeom>
            <a:noFill/>
            <a:ln w="547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5410" name="Text Box 6"/>
            <p:cNvSpPr txBox="1">
              <a:spLocks noChangeArrowheads="1"/>
            </p:cNvSpPr>
            <p:nvPr/>
          </p:nvSpPr>
          <p:spPr bwMode="auto">
            <a:xfrm>
              <a:off x="645" y="2289"/>
              <a:ext cx="864" cy="25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>
                <a:tabLst>
                  <a:tab pos="723900" algn="l"/>
                </a:tabLst>
              </a:pPr>
              <a:r>
                <a:rPr lang="en-GB" sz="2200">
                  <a:solidFill>
                    <a:srgbClr val="000000"/>
                  </a:solidFill>
                </a:rPr>
                <a:t>reactants</a:t>
              </a:r>
            </a:p>
          </p:txBody>
        </p:sp>
        <p:sp>
          <p:nvSpPr>
            <p:cNvPr id="15411" name="Text Box 7"/>
            <p:cNvSpPr txBox="1">
              <a:spLocks noChangeArrowheads="1"/>
            </p:cNvSpPr>
            <p:nvPr/>
          </p:nvSpPr>
          <p:spPr bwMode="auto">
            <a:xfrm>
              <a:off x="1530" y="2289"/>
              <a:ext cx="864" cy="25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>
                <a:tabLst>
                  <a:tab pos="723900" algn="l"/>
                </a:tabLst>
              </a:pPr>
              <a:r>
                <a:rPr lang="en-GB" sz="2200">
                  <a:solidFill>
                    <a:srgbClr val="000000"/>
                  </a:solidFill>
                </a:rPr>
                <a:t>products</a:t>
              </a:r>
            </a:p>
          </p:txBody>
        </p:sp>
        <p:sp>
          <p:nvSpPr>
            <p:cNvPr id="15412" name="Line 8"/>
            <p:cNvSpPr>
              <a:spLocks noChangeShapeType="1"/>
            </p:cNvSpPr>
            <p:nvPr/>
          </p:nvSpPr>
          <p:spPr bwMode="auto">
            <a:xfrm>
              <a:off x="646" y="3123"/>
              <a:ext cx="172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5413" name="Line 9"/>
            <p:cNvSpPr>
              <a:spLocks noChangeShapeType="1"/>
            </p:cNvSpPr>
            <p:nvPr/>
          </p:nvSpPr>
          <p:spPr bwMode="auto">
            <a:xfrm>
              <a:off x="646" y="3735"/>
              <a:ext cx="172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5414" name="Line 10"/>
            <p:cNvSpPr>
              <a:spLocks noChangeShapeType="1"/>
            </p:cNvSpPr>
            <p:nvPr/>
          </p:nvSpPr>
          <p:spPr bwMode="auto">
            <a:xfrm>
              <a:off x="646" y="4302"/>
              <a:ext cx="172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506413" y="4176713"/>
            <a:ext cx="457200" cy="601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r>
              <a:rPr lang="en-GB" sz="3600">
                <a:solidFill>
                  <a:srgbClr val="000000"/>
                </a:solidFill>
              </a:rPr>
              <a:t>K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433388" y="5184775"/>
            <a:ext cx="636587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r>
              <a:rPr lang="en-GB" sz="3600">
                <a:solidFill>
                  <a:srgbClr val="000000"/>
                </a:solidFill>
              </a:rPr>
              <a:t>Cl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433388" y="6156325"/>
            <a:ext cx="636587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r>
              <a:rPr lang="en-GB" sz="360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398588" y="4224338"/>
            <a:ext cx="685800" cy="65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r>
              <a:rPr lang="en-GB" sz="4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1398588" y="5160963"/>
            <a:ext cx="685800" cy="65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r>
              <a:rPr lang="en-GB" sz="4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2730500" y="4224338"/>
            <a:ext cx="685800" cy="65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r>
              <a:rPr lang="en-GB" sz="4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2767013" y="5160963"/>
            <a:ext cx="685800" cy="65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r>
              <a:rPr lang="en-GB" sz="4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1398588" y="6096000"/>
            <a:ext cx="685800" cy="65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r>
              <a:rPr lang="en-GB" sz="4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2767013" y="6096000"/>
            <a:ext cx="685800" cy="65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r>
              <a:rPr lang="en-GB" sz="4000">
                <a:solidFill>
                  <a:srgbClr val="000000"/>
                </a:solidFill>
              </a:rPr>
              <a:t>2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4064000" y="2928938"/>
            <a:ext cx="4557713" cy="657225"/>
            <a:chOff x="2560" y="1845"/>
            <a:chExt cx="2871" cy="414"/>
          </a:xfrm>
        </p:grpSpPr>
        <p:sp>
          <p:nvSpPr>
            <p:cNvPr id="14357" name="Text Box 21"/>
            <p:cNvSpPr txBox="1">
              <a:spLocks noChangeArrowheads="1"/>
            </p:cNvSpPr>
            <p:nvPr/>
          </p:nvSpPr>
          <p:spPr bwMode="auto">
            <a:xfrm>
              <a:off x="4999" y="1845"/>
              <a:ext cx="432" cy="41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algn="ctr">
                <a:buFont typeface="Wingdings" charset="2"/>
                <a:buNone/>
                <a:defRPr/>
              </a:pPr>
              <a:r>
                <a:rPr lang="en-GB" sz="4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</a:t>
              </a:r>
            </a:p>
          </p:txBody>
        </p:sp>
        <p:sp>
          <p:nvSpPr>
            <p:cNvPr id="14358" name="Text Box 22"/>
            <p:cNvSpPr txBox="1">
              <a:spLocks noChangeArrowheads="1"/>
            </p:cNvSpPr>
            <p:nvPr/>
          </p:nvSpPr>
          <p:spPr bwMode="auto">
            <a:xfrm>
              <a:off x="2560" y="1845"/>
              <a:ext cx="432" cy="41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algn="ctr">
                <a:buFont typeface="Wingdings" charset="2"/>
                <a:buNone/>
                <a:defRPr/>
              </a:pPr>
              <a:r>
                <a:rPr lang="en-GB" sz="4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</a:p>
          </p:txBody>
        </p:sp>
      </p:grp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1371600" y="5165725"/>
            <a:ext cx="606425" cy="65722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r>
              <a:rPr lang="en-GB" sz="4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1376363" y="4235450"/>
            <a:ext cx="606425" cy="65722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r>
              <a:rPr lang="en-GB" sz="4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1371600" y="6102350"/>
            <a:ext cx="606425" cy="65722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r>
              <a:rPr lang="en-GB" sz="400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2774950" y="6102350"/>
            <a:ext cx="606425" cy="65722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r>
              <a:rPr lang="en-GB" sz="400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2740025" y="5165725"/>
            <a:ext cx="606425" cy="65722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r>
              <a:rPr lang="en-GB" sz="4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74950" y="4194175"/>
            <a:ext cx="606425" cy="65722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r>
              <a:rPr lang="en-GB" sz="4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6411913" y="2928938"/>
            <a:ext cx="685800" cy="65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buFont typeface="Wingdings" charset="2"/>
              <a:buNone/>
              <a:defRPr/>
            </a:pPr>
            <a:r>
              <a:rPr lang="en-GB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4343400" y="4114800"/>
            <a:ext cx="5176838" cy="2741613"/>
            <a:chOff x="2736" y="2592"/>
            <a:chExt cx="3261" cy="1727"/>
          </a:xfrm>
        </p:grpSpPr>
        <p:sp>
          <p:nvSpPr>
            <p:cNvPr id="15384" name="AutoShape 31"/>
            <p:cNvSpPr>
              <a:spLocks noChangeArrowheads="1"/>
            </p:cNvSpPr>
            <p:nvPr/>
          </p:nvSpPr>
          <p:spPr bwMode="auto">
            <a:xfrm>
              <a:off x="2736" y="2592"/>
              <a:ext cx="1584" cy="1728"/>
            </a:xfrm>
            <a:prstGeom prst="roundRect">
              <a:avLst>
                <a:gd name="adj" fmla="val 60"/>
              </a:avLst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5" name="AutoShape 32"/>
            <p:cNvSpPr>
              <a:spLocks noChangeArrowheads="1"/>
            </p:cNvSpPr>
            <p:nvPr/>
          </p:nvSpPr>
          <p:spPr bwMode="auto">
            <a:xfrm>
              <a:off x="4414" y="2592"/>
              <a:ext cx="1584" cy="1728"/>
            </a:xfrm>
            <a:prstGeom prst="roundRect">
              <a:avLst>
                <a:gd name="adj" fmla="val 60"/>
              </a:avLst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6" name="Oval 33"/>
            <p:cNvSpPr>
              <a:spLocks noChangeArrowheads="1"/>
            </p:cNvSpPr>
            <p:nvPr/>
          </p:nvSpPr>
          <p:spPr bwMode="auto">
            <a:xfrm>
              <a:off x="3259" y="3379"/>
              <a:ext cx="288" cy="288"/>
            </a:xfrm>
            <a:prstGeom prst="ellipse">
              <a:avLst/>
            </a:prstGeom>
            <a:solidFill>
              <a:srgbClr val="FF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7" name="Oval 34"/>
            <p:cNvSpPr>
              <a:spLocks noChangeArrowheads="1"/>
            </p:cNvSpPr>
            <p:nvPr/>
          </p:nvSpPr>
          <p:spPr bwMode="auto">
            <a:xfrm>
              <a:off x="3009" y="3334"/>
              <a:ext cx="288" cy="288"/>
            </a:xfrm>
            <a:prstGeom prst="ellipse">
              <a:avLst/>
            </a:prstGeom>
            <a:solidFill>
              <a:srgbClr val="FF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8" name="Oval 35"/>
            <p:cNvSpPr>
              <a:spLocks noChangeArrowheads="1"/>
            </p:cNvSpPr>
            <p:nvPr/>
          </p:nvSpPr>
          <p:spPr bwMode="auto">
            <a:xfrm>
              <a:off x="3123" y="3356"/>
              <a:ext cx="288" cy="288"/>
            </a:xfrm>
            <a:prstGeom prst="ellipse">
              <a:avLst/>
            </a:prstGeom>
            <a:solidFill>
              <a:srgbClr val="3DEB3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9" name="Oval 36"/>
            <p:cNvSpPr>
              <a:spLocks noChangeArrowheads="1"/>
            </p:cNvSpPr>
            <p:nvPr/>
          </p:nvSpPr>
          <p:spPr bwMode="auto">
            <a:xfrm>
              <a:off x="3237" y="3206"/>
              <a:ext cx="144" cy="144"/>
            </a:xfrm>
            <a:prstGeom prst="ellipse">
              <a:avLst/>
            </a:prstGeom>
            <a:solidFill>
              <a:srgbClr val="9999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0" name="Oval 37"/>
            <p:cNvSpPr>
              <a:spLocks noChangeArrowheads="1"/>
            </p:cNvSpPr>
            <p:nvPr/>
          </p:nvSpPr>
          <p:spPr bwMode="auto">
            <a:xfrm>
              <a:off x="3077" y="3515"/>
              <a:ext cx="288" cy="288"/>
            </a:xfrm>
            <a:prstGeom prst="ellipse">
              <a:avLst/>
            </a:prstGeom>
            <a:solidFill>
              <a:srgbClr val="FF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1" name="Oval 38"/>
            <p:cNvSpPr>
              <a:spLocks noChangeArrowheads="1"/>
            </p:cNvSpPr>
            <p:nvPr/>
          </p:nvSpPr>
          <p:spPr bwMode="auto">
            <a:xfrm>
              <a:off x="3849" y="3229"/>
              <a:ext cx="144" cy="144"/>
            </a:xfrm>
            <a:prstGeom prst="ellipse">
              <a:avLst/>
            </a:prstGeom>
            <a:solidFill>
              <a:srgbClr val="9999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2" name="Oval 39"/>
            <p:cNvSpPr>
              <a:spLocks noChangeArrowheads="1"/>
            </p:cNvSpPr>
            <p:nvPr/>
          </p:nvSpPr>
          <p:spPr bwMode="auto">
            <a:xfrm>
              <a:off x="3894" y="3402"/>
              <a:ext cx="288" cy="288"/>
            </a:xfrm>
            <a:prstGeom prst="ellipse">
              <a:avLst/>
            </a:prstGeom>
            <a:solidFill>
              <a:srgbClr val="FF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3" name="Oval 40"/>
            <p:cNvSpPr>
              <a:spLocks noChangeArrowheads="1"/>
            </p:cNvSpPr>
            <p:nvPr/>
          </p:nvSpPr>
          <p:spPr bwMode="auto">
            <a:xfrm>
              <a:off x="3644" y="3356"/>
              <a:ext cx="288" cy="288"/>
            </a:xfrm>
            <a:prstGeom prst="ellipse">
              <a:avLst/>
            </a:prstGeom>
            <a:solidFill>
              <a:srgbClr val="FF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4" name="Oval 41"/>
            <p:cNvSpPr>
              <a:spLocks noChangeArrowheads="1"/>
            </p:cNvSpPr>
            <p:nvPr/>
          </p:nvSpPr>
          <p:spPr bwMode="auto">
            <a:xfrm>
              <a:off x="3758" y="3379"/>
              <a:ext cx="288" cy="288"/>
            </a:xfrm>
            <a:prstGeom prst="ellipse">
              <a:avLst/>
            </a:prstGeom>
            <a:solidFill>
              <a:srgbClr val="3DEB3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5" name="Oval 42"/>
            <p:cNvSpPr>
              <a:spLocks noChangeArrowheads="1"/>
            </p:cNvSpPr>
            <p:nvPr/>
          </p:nvSpPr>
          <p:spPr bwMode="auto">
            <a:xfrm>
              <a:off x="3712" y="3538"/>
              <a:ext cx="288" cy="288"/>
            </a:xfrm>
            <a:prstGeom prst="ellipse">
              <a:avLst/>
            </a:prstGeom>
            <a:solidFill>
              <a:srgbClr val="FF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6" name="Oval 43"/>
            <p:cNvSpPr>
              <a:spLocks noChangeArrowheads="1"/>
            </p:cNvSpPr>
            <p:nvPr/>
          </p:nvSpPr>
          <p:spPr bwMode="auto">
            <a:xfrm>
              <a:off x="4688" y="2844"/>
              <a:ext cx="144" cy="144"/>
            </a:xfrm>
            <a:prstGeom prst="ellipse">
              <a:avLst/>
            </a:prstGeom>
            <a:solidFill>
              <a:srgbClr val="9999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7" name="Oval 44"/>
            <p:cNvSpPr>
              <a:spLocks noChangeArrowheads="1"/>
            </p:cNvSpPr>
            <p:nvPr/>
          </p:nvSpPr>
          <p:spPr bwMode="auto">
            <a:xfrm>
              <a:off x="4597" y="2994"/>
              <a:ext cx="288" cy="288"/>
            </a:xfrm>
            <a:prstGeom prst="ellipse">
              <a:avLst/>
            </a:prstGeom>
            <a:solidFill>
              <a:srgbClr val="3DEB3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8" name="Oval 45"/>
            <p:cNvSpPr>
              <a:spLocks noChangeArrowheads="1"/>
            </p:cNvSpPr>
            <p:nvPr/>
          </p:nvSpPr>
          <p:spPr bwMode="auto">
            <a:xfrm>
              <a:off x="5187" y="2844"/>
              <a:ext cx="144" cy="144"/>
            </a:xfrm>
            <a:prstGeom prst="ellipse">
              <a:avLst/>
            </a:prstGeom>
            <a:solidFill>
              <a:srgbClr val="9999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9" name="Oval 46"/>
            <p:cNvSpPr>
              <a:spLocks noChangeArrowheads="1"/>
            </p:cNvSpPr>
            <p:nvPr/>
          </p:nvSpPr>
          <p:spPr bwMode="auto">
            <a:xfrm>
              <a:off x="5096" y="2994"/>
              <a:ext cx="288" cy="288"/>
            </a:xfrm>
            <a:prstGeom prst="ellipse">
              <a:avLst/>
            </a:prstGeom>
            <a:solidFill>
              <a:srgbClr val="3DEB3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0" name="Oval 47"/>
            <p:cNvSpPr>
              <a:spLocks noChangeArrowheads="1"/>
            </p:cNvSpPr>
            <p:nvPr/>
          </p:nvSpPr>
          <p:spPr bwMode="auto">
            <a:xfrm>
              <a:off x="4574" y="3764"/>
              <a:ext cx="288" cy="288"/>
            </a:xfrm>
            <a:prstGeom prst="ellipse">
              <a:avLst/>
            </a:prstGeom>
            <a:solidFill>
              <a:srgbClr val="FF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1" name="Oval 48"/>
            <p:cNvSpPr>
              <a:spLocks noChangeArrowheads="1"/>
            </p:cNvSpPr>
            <p:nvPr/>
          </p:nvSpPr>
          <p:spPr bwMode="auto">
            <a:xfrm>
              <a:off x="4733" y="3832"/>
              <a:ext cx="288" cy="288"/>
            </a:xfrm>
            <a:prstGeom prst="ellipse">
              <a:avLst/>
            </a:prstGeom>
            <a:solidFill>
              <a:srgbClr val="FF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2" name="Oval 49"/>
            <p:cNvSpPr>
              <a:spLocks noChangeArrowheads="1"/>
            </p:cNvSpPr>
            <p:nvPr/>
          </p:nvSpPr>
          <p:spPr bwMode="auto">
            <a:xfrm>
              <a:off x="5390" y="3447"/>
              <a:ext cx="288" cy="288"/>
            </a:xfrm>
            <a:prstGeom prst="ellipse">
              <a:avLst/>
            </a:prstGeom>
            <a:solidFill>
              <a:srgbClr val="FF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3" name="Oval 50"/>
            <p:cNvSpPr>
              <a:spLocks noChangeArrowheads="1"/>
            </p:cNvSpPr>
            <p:nvPr/>
          </p:nvSpPr>
          <p:spPr bwMode="auto">
            <a:xfrm>
              <a:off x="5572" y="3447"/>
              <a:ext cx="288" cy="288"/>
            </a:xfrm>
            <a:prstGeom prst="ellipse">
              <a:avLst/>
            </a:prstGeom>
            <a:solidFill>
              <a:srgbClr val="FF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4" name="Oval 51"/>
            <p:cNvSpPr>
              <a:spLocks noChangeArrowheads="1"/>
            </p:cNvSpPr>
            <p:nvPr/>
          </p:nvSpPr>
          <p:spPr bwMode="auto">
            <a:xfrm>
              <a:off x="5232" y="3855"/>
              <a:ext cx="288" cy="288"/>
            </a:xfrm>
            <a:prstGeom prst="ellipse">
              <a:avLst/>
            </a:prstGeom>
            <a:solidFill>
              <a:srgbClr val="FF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5" name="Oval 52"/>
            <p:cNvSpPr>
              <a:spLocks noChangeArrowheads="1"/>
            </p:cNvSpPr>
            <p:nvPr/>
          </p:nvSpPr>
          <p:spPr bwMode="auto">
            <a:xfrm>
              <a:off x="5390" y="3923"/>
              <a:ext cx="288" cy="288"/>
            </a:xfrm>
            <a:prstGeom prst="ellipse">
              <a:avLst/>
            </a:prstGeom>
            <a:solidFill>
              <a:srgbClr val="FF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 autoUpdateAnimBg="0"/>
      <p:bldP spid="14348" grpId="0" autoUpdateAnimBg="0"/>
      <p:bldP spid="14349" grpId="0" autoUpdateAnimBg="0"/>
      <p:bldP spid="14350" grpId="0" autoUpdateAnimBg="0"/>
      <p:bldP spid="14351" grpId="0" autoUpdateAnimBg="0"/>
      <p:bldP spid="14352" grpId="0" autoUpdateAnimBg="0"/>
      <p:bldP spid="14353" grpId="0" autoUpdateAnimBg="0"/>
      <p:bldP spid="14354" grpId="0" autoUpdateAnimBg="0"/>
      <p:bldP spid="14355" grpId="0" autoUpdateAnimBg="0"/>
      <p:bldP spid="14359" grpId="0" animBg="1" autoUpdateAnimBg="0"/>
      <p:bldP spid="14360" grpId="0" animBg="1" autoUpdateAnimBg="0"/>
      <p:bldP spid="14361" grpId="0" animBg="1" autoUpdateAnimBg="0"/>
      <p:bldP spid="14362" grpId="0" animBg="1" autoUpdateAnimBg="0"/>
      <p:bldP spid="14363" grpId="0" animBg="1" autoUpdateAnimBg="0"/>
      <p:bldP spid="14364" grpId="0" animBg="1" autoUpdateAnimBg="0"/>
      <p:bldP spid="1436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70975" cy="4899025"/>
          </a:xfrm>
        </p:spPr>
        <p:txBody>
          <a:bodyPr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Balance the following equation: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  C</a:t>
            </a:r>
            <a:r>
              <a:rPr lang="en-GB" baseline="-33000" smtClean="0"/>
              <a:t>2</a:t>
            </a:r>
            <a:r>
              <a:rPr lang="en-GB" smtClean="0"/>
              <a:t>H</a:t>
            </a:r>
            <a:r>
              <a:rPr lang="en-GB" baseline="-33000" smtClean="0"/>
              <a:t>6</a:t>
            </a:r>
            <a:r>
              <a:rPr lang="en-GB" smtClean="0"/>
              <a:t> +   O</a:t>
            </a:r>
            <a:r>
              <a:rPr lang="en-GB" baseline="-33000" smtClean="0"/>
              <a:t>2</a:t>
            </a:r>
            <a:r>
              <a:rPr lang="en-GB" smtClean="0"/>
              <a:t> </a:t>
            </a:r>
            <a:r>
              <a:rPr lang="en-GB" smtClean="0">
                <a:sym typeface="Wingdings" pitchFamily="2" charset="2"/>
              </a:rPr>
              <a:t></a:t>
            </a:r>
            <a:r>
              <a:rPr lang="en-GB" smtClean="0"/>
              <a:t>   CO</a:t>
            </a:r>
            <a:r>
              <a:rPr lang="en-GB" baseline="-33000" smtClean="0"/>
              <a:t>2</a:t>
            </a:r>
            <a:r>
              <a:rPr lang="en-GB" smtClean="0"/>
              <a:t> +   H</a:t>
            </a:r>
            <a:r>
              <a:rPr lang="en-GB" baseline="-33000" smtClean="0"/>
              <a:t>2</a:t>
            </a:r>
            <a:r>
              <a:rPr lang="en-GB" smtClean="0"/>
              <a:t>O</a:t>
            </a:r>
          </a:p>
        </p:txBody>
      </p:sp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mtClean="0"/>
              <a:t>Balancing Equations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25513" y="2255838"/>
            <a:ext cx="4114800" cy="546100"/>
            <a:chOff x="583" y="1421"/>
            <a:chExt cx="2592" cy="344"/>
          </a:xfrm>
        </p:grpSpPr>
        <p:sp>
          <p:nvSpPr>
            <p:cNvPr id="15364" name="Text Box 4"/>
            <p:cNvSpPr txBox="1">
              <a:spLocks noChangeArrowheads="1"/>
            </p:cNvSpPr>
            <p:nvPr/>
          </p:nvSpPr>
          <p:spPr bwMode="auto">
            <a:xfrm>
              <a:off x="2023" y="1421"/>
              <a:ext cx="432" cy="34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algn="ctr">
                <a:buFont typeface="Wingdings" charset="2"/>
                <a:buNone/>
                <a:defRPr/>
              </a:pPr>
              <a:r>
                <a:rPr lang="en-GB" sz="32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4</a:t>
              </a:r>
            </a:p>
          </p:txBody>
        </p:sp>
        <p:sp>
          <p:nvSpPr>
            <p:cNvPr id="15365" name="Text Box 5"/>
            <p:cNvSpPr txBox="1">
              <a:spLocks noChangeArrowheads="1"/>
            </p:cNvSpPr>
            <p:nvPr/>
          </p:nvSpPr>
          <p:spPr bwMode="auto">
            <a:xfrm>
              <a:off x="2743" y="1421"/>
              <a:ext cx="432" cy="34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algn="ctr">
                <a:buFont typeface="Wingdings" charset="2"/>
                <a:buNone/>
                <a:defRPr/>
              </a:pPr>
              <a:r>
                <a:rPr lang="en-GB" sz="32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6</a:t>
              </a:r>
            </a:p>
          </p:txBody>
        </p:sp>
        <p:sp>
          <p:nvSpPr>
            <p:cNvPr id="15366" name="Text Box 6"/>
            <p:cNvSpPr txBox="1">
              <a:spLocks noChangeArrowheads="1"/>
            </p:cNvSpPr>
            <p:nvPr/>
          </p:nvSpPr>
          <p:spPr bwMode="auto">
            <a:xfrm>
              <a:off x="1399" y="1421"/>
              <a:ext cx="432" cy="34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algn="ctr">
                <a:buFont typeface="Wingdings" charset="2"/>
                <a:buNone/>
                <a:defRPr/>
              </a:pPr>
              <a:r>
                <a:rPr lang="en-GB" sz="32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7</a:t>
              </a:r>
            </a:p>
          </p:txBody>
        </p:sp>
        <p:sp>
          <p:nvSpPr>
            <p:cNvPr id="15367" name="Text Box 7"/>
            <p:cNvSpPr txBox="1">
              <a:spLocks noChangeArrowheads="1"/>
            </p:cNvSpPr>
            <p:nvPr/>
          </p:nvSpPr>
          <p:spPr bwMode="auto">
            <a:xfrm>
              <a:off x="583" y="1421"/>
              <a:ext cx="432" cy="34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algn="ctr">
                <a:buFont typeface="Wingdings" charset="2"/>
                <a:buNone/>
                <a:defRPr/>
              </a:pPr>
              <a:r>
                <a:rPr lang="en-GB" sz="32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70975" cy="1203325"/>
          </a:xfrm>
        </p:spPr>
        <p:txBody>
          <a:bodyPr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Balance the following equation: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   Fe +   O</a:t>
            </a:r>
            <a:r>
              <a:rPr lang="en-GB" baseline="-33000" smtClean="0"/>
              <a:t>2</a:t>
            </a:r>
            <a:r>
              <a:rPr lang="en-GB" smtClean="0"/>
              <a:t> </a:t>
            </a:r>
            <a:r>
              <a:rPr lang="en-GB" smtClean="0">
                <a:sym typeface="Wingdings" pitchFamily="2" charset="2"/>
              </a:rPr>
              <a:t> </a:t>
            </a:r>
            <a:r>
              <a:rPr lang="en-GB" smtClean="0"/>
              <a:t>   Fe</a:t>
            </a:r>
            <a:r>
              <a:rPr lang="en-GB" baseline="-33000" smtClean="0"/>
              <a:t>2</a:t>
            </a:r>
            <a:r>
              <a:rPr lang="en-GB" smtClean="0"/>
              <a:t>O</a:t>
            </a:r>
            <a:r>
              <a:rPr lang="en-GB" baseline="-33000" smtClean="0"/>
              <a:t>3</a:t>
            </a:r>
          </a:p>
        </p:txBody>
      </p:sp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mtClean="0"/>
              <a:t>Balancing Equations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77913" y="2255838"/>
            <a:ext cx="2590800" cy="546100"/>
            <a:chOff x="679" y="1421"/>
            <a:chExt cx="1632" cy="344"/>
          </a:xfrm>
        </p:grpSpPr>
        <p:sp>
          <p:nvSpPr>
            <p:cNvPr id="16388" name="Text Box 4"/>
            <p:cNvSpPr txBox="1">
              <a:spLocks noChangeArrowheads="1"/>
            </p:cNvSpPr>
            <p:nvPr/>
          </p:nvSpPr>
          <p:spPr bwMode="auto">
            <a:xfrm>
              <a:off x="1879" y="1421"/>
              <a:ext cx="432" cy="34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algn="ctr">
                <a:buFont typeface="Wingdings" charset="2"/>
                <a:buNone/>
                <a:defRPr/>
              </a:pPr>
              <a:r>
                <a:rPr lang="en-GB" sz="32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</a:p>
          </p:txBody>
        </p:sp>
        <p:sp>
          <p:nvSpPr>
            <p:cNvPr id="16389" name="Text Box 5"/>
            <p:cNvSpPr txBox="1">
              <a:spLocks noChangeArrowheads="1"/>
            </p:cNvSpPr>
            <p:nvPr/>
          </p:nvSpPr>
          <p:spPr bwMode="auto">
            <a:xfrm>
              <a:off x="1207" y="1421"/>
              <a:ext cx="432" cy="34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algn="ctr">
                <a:buFont typeface="Wingdings" charset="2"/>
                <a:buNone/>
                <a:defRPr/>
              </a:pPr>
              <a:r>
                <a:rPr lang="en-GB" sz="32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</a:t>
              </a:r>
            </a:p>
          </p:txBody>
        </p:sp>
        <p:sp>
          <p:nvSpPr>
            <p:cNvPr id="16390" name="Text Box 6"/>
            <p:cNvSpPr txBox="1">
              <a:spLocks noChangeArrowheads="1"/>
            </p:cNvSpPr>
            <p:nvPr/>
          </p:nvSpPr>
          <p:spPr bwMode="auto">
            <a:xfrm>
              <a:off x="679" y="1421"/>
              <a:ext cx="432" cy="34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algn="ctr">
                <a:buFont typeface="Wingdings" charset="2"/>
                <a:buNone/>
                <a:defRPr/>
              </a:pPr>
              <a:r>
                <a:rPr lang="en-GB" sz="32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4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70975" cy="1660525"/>
          </a:xfrm>
        </p:spPr>
        <p:txBody>
          <a:bodyPr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b="1" smtClean="0"/>
              <a:t>Chemical equation</a:t>
            </a:r>
            <a:r>
              <a:rPr lang="en-GB" smtClean="0"/>
              <a:t> - Describes a chemical change.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Parts of an equation:</a:t>
            </a:r>
          </a:p>
        </p:txBody>
      </p:sp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mtClean="0"/>
              <a:t>What is a chemical equation?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365250" y="4700588"/>
            <a:ext cx="7467600" cy="709612"/>
            <a:chOff x="860" y="2961"/>
            <a:chExt cx="4704" cy="447"/>
          </a:xfrm>
        </p:grpSpPr>
        <p:sp>
          <p:nvSpPr>
            <p:cNvPr id="6158" name="AutoShape 3"/>
            <p:cNvSpPr>
              <a:spLocks noChangeArrowheads="1"/>
            </p:cNvSpPr>
            <p:nvPr/>
          </p:nvSpPr>
          <p:spPr bwMode="auto">
            <a:xfrm>
              <a:off x="2684" y="3057"/>
              <a:ext cx="864" cy="258"/>
            </a:xfrm>
            <a:prstGeom prst="rightArrow">
              <a:avLst>
                <a:gd name="adj1" fmla="val 23259"/>
                <a:gd name="adj2" fmla="val 77132"/>
              </a:avLst>
            </a:prstGeom>
            <a:solidFill>
              <a:srgbClr val="FFFF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Text Box 4"/>
            <p:cNvSpPr txBox="1">
              <a:spLocks noChangeArrowheads="1"/>
            </p:cNvSpPr>
            <p:nvPr/>
          </p:nvSpPr>
          <p:spPr bwMode="auto">
            <a:xfrm>
              <a:off x="860" y="2961"/>
              <a:ext cx="1780" cy="44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spcBef>
                  <a:spcPts val="2500"/>
                </a:spcBef>
                <a:buClr>
                  <a:srgbClr val="339933"/>
                </a:buClr>
                <a:buSzPct val="100000"/>
                <a:buFont typeface="Times New Roman" pitchFamily="18" charset="0"/>
                <a:buNone/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GB" sz="4000" b="1">
                  <a:solidFill>
                    <a:srgbClr val="FFFF00"/>
                  </a:solidFill>
                </a:rPr>
                <a:t>2Ag + H</a:t>
              </a:r>
              <a:r>
                <a:rPr lang="en-GB" sz="4000" b="1" baseline="-25000">
                  <a:solidFill>
                    <a:srgbClr val="FFFF00"/>
                  </a:solidFill>
                </a:rPr>
                <a:t>2</a:t>
              </a:r>
              <a:r>
                <a:rPr lang="en-GB" sz="4000" b="1">
                  <a:solidFill>
                    <a:srgbClr val="FFFF00"/>
                  </a:solidFill>
                </a:rPr>
                <a:t>S</a:t>
              </a:r>
            </a:p>
          </p:txBody>
        </p:sp>
        <p:sp>
          <p:nvSpPr>
            <p:cNvPr id="6160" name="Text Box 5"/>
            <p:cNvSpPr txBox="1">
              <a:spLocks noChangeArrowheads="1"/>
            </p:cNvSpPr>
            <p:nvPr/>
          </p:nvSpPr>
          <p:spPr bwMode="auto">
            <a:xfrm>
              <a:off x="3788" y="2961"/>
              <a:ext cx="1776" cy="44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spcBef>
                  <a:spcPts val="2500"/>
                </a:spcBef>
                <a:buClr>
                  <a:srgbClr val="339933"/>
                </a:buClr>
                <a:buSzPct val="100000"/>
                <a:buFont typeface="Times New Roman" pitchFamily="18" charset="0"/>
                <a:buNone/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GB" sz="4000" b="1">
                  <a:solidFill>
                    <a:srgbClr val="FFFF00"/>
                  </a:solidFill>
                </a:rPr>
                <a:t>Ag</a:t>
              </a:r>
              <a:r>
                <a:rPr lang="en-GB" sz="4000" b="1" baseline="-25000">
                  <a:solidFill>
                    <a:srgbClr val="FFFF00"/>
                  </a:solidFill>
                </a:rPr>
                <a:t>2</a:t>
              </a:r>
              <a:r>
                <a:rPr lang="en-GB" sz="4000" b="1">
                  <a:solidFill>
                    <a:srgbClr val="FFFF00"/>
                  </a:solidFill>
                </a:rPr>
                <a:t>S + H</a:t>
              </a:r>
              <a:r>
                <a:rPr lang="en-GB" sz="4000" b="1" baseline="-25000">
                  <a:solidFill>
                    <a:srgbClr val="FFFF00"/>
                  </a:solidFill>
                </a:rPr>
                <a:t>2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671638" y="3633788"/>
            <a:ext cx="2894012" cy="1066800"/>
            <a:chOff x="1053" y="2289"/>
            <a:chExt cx="1823" cy="672"/>
          </a:xfrm>
        </p:grpSpPr>
        <p:sp>
          <p:nvSpPr>
            <p:cNvPr id="6156" name="Text Box 7"/>
            <p:cNvSpPr txBox="1">
              <a:spLocks noChangeArrowheads="1"/>
            </p:cNvSpPr>
            <p:nvPr/>
          </p:nvSpPr>
          <p:spPr bwMode="auto">
            <a:xfrm>
              <a:off x="1292" y="2289"/>
              <a:ext cx="1584" cy="29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500"/>
                </a:spcBef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Reactant </a:t>
              </a:r>
            </a:p>
          </p:txBody>
        </p:sp>
        <p:sp>
          <p:nvSpPr>
            <p:cNvPr id="6157" name="AutoShape 9"/>
            <p:cNvSpPr>
              <a:spLocks/>
            </p:cNvSpPr>
            <p:nvPr/>
          </p:nvSpPr>
          <p:spPr bwMode="auto">
            <a:xfrm rot="5340000">
              <a:off x="1509" y="2169"/>
              <a:ext cx="336" cy="1248"/>
            </a:xfrm>
            <a:prstGeom prst="leftBrace">
              <a:avLst>
                <a:gd name="adj1" fmla="val 57038"/>
                <a:gd name="adj2" fmla="val 49718"/>
              </a:avLst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6091238" y="3633788"/>
            <a:ext cx="1981200" cy="1066800"/>
            <a:chOff x="3837" y="2289"/>
            <a:chExt cx="1248" cy="672"/>
          </a:xfrm>
        </p:grpSpPr>
        <p:sp>
          <p:nvSpPr>
            <p:cNvPr id="6154" name="Text Box 6"/>
            <p:cNvSpPr txBox="1">
              <a:spLocks noChangeArrowheads="1"/>
            </p:cNvSpPr>
            <p:nvPr/>
          </p:nvSpPr>
          <p:spPr bwMode="auto">
            <a:xfrm>
              <a:off x="4076" y="2289"/>
              <a:ext cx="912" cy="29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500"/>
                </a:spcBef>
                <a:tabLst>
                  <a:tab pos="723900" algn="l"/>
                  <a:tab pos="14478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Product</a:t>
              </a:r>
            </a:p>
          </p:txBody>
        </p:sp>
        <p:sp>
          <p:nvSpPr>
            <p:cNvPr id="6155" name="AutoShape 10"/>
            <p:cNvSpPr>
              <a:spLocks/>
            </p:cNvSpPr>
            <p:nvPr/>
          </p:nvSpPr>
          <p:spPr bwMode="auto">
            <a:xfrm rot="5340000">
              <a:off x="4293" y="2169"/>
              <a:ext cx="336" cy="1248"/>
            </a:xfrm>
            <a:prstGeom prst="leftBrace">
              <a:avLst>
                <a:gd name="adj1" fmla="val 57038"/>
                <a:gd name="adj2" fmla="val 49718"/>
              </a:avLst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3956050" y="5462588"/>
            <a:ext cx="1987550" cy="1662112"/>
            <a:chOff x="2492" y="3441"/>
            <a:chExt cx="1252" cy="1047"/>
          </a:xfrm>
        </p:grpSpPr>
        <p:sp>
          <p:nvSpPr>
            <p:cNvPr id="6152" name="AutoShape 8"/>
            <p:cNvSpPr>
              <a:spLocks noChangeArrowheads="1"/>
            </p:cNvSpPr>
            <p:nvPr/>
          </p:nvSpPr>
          <p:spPr bwMode="auto">
            <a:xfrm>
              <a:off x="2972" y="3441"/>
              <a:ext cx="240" cy="720"/>
            </a:xfrm>
            <a:prstGeom prst="upArrow">
              <a:avLst>
                <a:gd name="adj1" fmla="val 21667"/>
                <a:gd name="adj2" fmla="val 82083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Text Box 11"/>
            <p:cNvSpPr txBox="1">
              <a:spLocks noChangeArrowheads="1"/>
            </p:cNvSpPr>
            <p:nvPr/>
          </p:nvSpPr>
          <p:spPr bwMode="auto">
            <a:xfrm>
              <a:off x="2492" y="4257"/>
              <a:ext cx="1252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500"/>
                </a:spcBef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Reaction symbol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bldLvl="5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70975" cy="4899025"/>
          </a:xfrm>
        </p:spPr>
        <p:txBody>
          <a:bodyPr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b="1" smtClean="0"/>
              <a:t>Reactant</a:t>
            </a:r>
            <a:r>
              <a:rPr lang="en-GB" smtClean="0"/>
              <a:t> - The chemical(s) you start with before the reaction.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Written on left side of equation.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b="1" smtClean="0"/>
              <a:t>Product</a:t>
            </a:r>
            <a:r>
              <a:rPr lang="en-GB" smtClean="0"/>
              <a:t> - The new chemical(s) formed by the reaction.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Right side of equation.</a:t>
            </a:r>
          </a:p>
        </p:txBody>
      </p:sp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mtClean="0"/>
              <a:t>Reactants and Products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bldLvl="5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70975" cy="4899025"/>
          </a:xfrm>
        </p:spPr>
        <p:txBody>
          <a:bodyPr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b="1" smtClean="0"/>
              <a:t>Subscript</a:t>
            </a:r>
            <a:r>
              <a:rPr lang="en-GB" smtClean="0"/>
              <a:t> - shows how many atoms of an element are in a molecule.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EX: H</a:t>
            </a:r>
            <a:r>
              <a:rPr lang="en-GB" baseline="-33000" smtClean="0"/>
              <a:t>2</a:t>
            </a:r>
            <a:r>
              <a:rPr lang="en-GB" smtClean="0"/>
              <a:t>O</a:t>
            </a:r>
          </a:p>
          <a:p>
            <a:pPr lvl="2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2 atoms of hydrogen (H)</a:t>
            </a:r>
            <a:r>
              <a:rPr lang="ar-SA" smtClean="0">
                <a:cs typeface="Arial" charset="0"/>
              </a:rPr>
              <a:t>‏</a:t>
            </a:r>
            <a:endParaRPr lang="en-GB" smtClean="0"/>
          </a:p>
          <a:p>
            <a:pPr lvl="2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1 atom of oxygen (O)</a:t>
            </a:r>
            <a:r>
              <a:rPr lang="ar-SA" smtClean="0">
                <a:cs typeface="Arial" charset="0"/>
              </a:rPr>
              <a:t>‏</a:t>
            </a:r>
            <a:endParaRPr lang="en-GB" smtClean="0"/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b="1" smtClean="0"/>
              <a:t>Coefficient</a:t>
            </a:r>
            <a:r>
              <a:rPr lang="en-GB" smtClean="0"/>
              <a:t> - shows how many molecules there are of a particular chemical.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EX: 3 H</a:t>
            </a:r>
            <a:r>
              <a:rPr lang="en-GB" baseline="-33000" smtClean="0"/>
              <a:t>2</a:t>
            </a:r>
            <a:r>
              <a:rPr lang="en-GB" smtClean="0"/>
              <a:t>O</a:t>
            </a:r>
          </a:p>
          <a:p>
            <a:pPr lvl="2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Means there are 3 water molecules.</a:t>
            </a:r>
          </a:p>
        </p:txBody>
      </p:sp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mtClean="0"/>
              <a:t>Subscripts and Coefficients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70975" cy="746125"/>
          </a:xfrm>
        </p:spPr>
        <p:txBody>
          <a:bodyPr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2H</a:t>
            </a:r>
            <a:r>
              <a:rPr lang="en-GB" baseline="-33000" smtClean="0"/>
              <a:t>2</a:t>
            </a:r>
            <a:r>
              <a:rPr lang="en-GB" smtClean="0"/>
              <a:t> + O</a:t>
            </a:r>
            <a:r>
              <a:rPr lang="en-GB" baseline="-33000" smtClean="0"/>
              <a:t>2</a:t>
            </a:r>
            <a:r>
              <a:rPr lang="en-GB" smtClean="0"/>
              <a:t> </a:t>
            </a:r>
            <a:r>
              <a:rPr lang="en-GB" smtClean="0">
                <a:sym typeface="Wingdings" pitchFamily="2" charset="2"/>
              </a:rPr>
              <a:t></a:t>
            </a:r>
            <a:r>
              <a:rPr lang="en-GB" smtClean="0"/>
              <a:t> 2H</a:t>
            </a:r>
            <a:r>
              <a:rPr lang="en-GB" baseline="-33000" smtClean="0"/>
              <a:t>2</a:t>
            </a:r>
            <a:r>
              <a:rPr lang="en-GB" smtClean="0"/>
              <a:t>O</a:t>
            </a:r>
          </a:p>
        </p:txBody>
      </p:sp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mtClean="0"/>
              <a:t>A Chemical Reaction</a:t>
            </a:r>
          </a:p>
        </p:txBody>
      </p:sp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2971800"/>
            <a:ext cx="2857500" cy="285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70975" cy="4899025"/>
          </a:xfrm>
        </p:spPr>
        <p:txBody>
          <a:bodyPr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In a chem. rxn, matter is neither created nor destroyed.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In other words, the number and type of atoms going INTO a rxn must be the same as the number and type of atoms coming OUT.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>
                <a:solidFill>
                  <a:srgbClr val="FFFF00"/>
                </a:solidFill>
              </a:rPr>
              <a:t>If an equation obeys the Law of Conservation, it is </a:t>
            </a:r>
            <a:r>
              <a:rPr lang="en-GB" b="1" smtClean="0">
                <a:solidFill>
                  <a:srgbClr val="FFFF00"/>
                </a:solidFill>
              </a:rPr>
              <a:t>balanced</a:t>
            </a:r>
            <a:r>
              <a:rPr lang="en-GB" smtClean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mtClean="0"/>
              <a:t>Law of Conservation of Mass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 bldLvl="5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val 1"/>
          <p:cNvSpPr>
            <a:spLocks noChangeArrowheads="1"/>
          </p:cNvSpPr>
          <p:nvPr/>
        </p:nvSpPr>
        <p:spPr bwMode="auto">
          <a:xfrm>
            <a:off x="6618288" y="5822950"/>
            <a:ext cx="457200" cy="457200"/>
          </a:xfrm>
          <a:prstGeom prst="ellipse">
            <a:avLst/>
          </a:prstGeom>
          <a:solidFill>
            <a:srgbClr val="33CC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Oval 2"/>
          <p:cNvSpPr>
            <a:spLocks noChangeArrowheads="1"/>
          </p:cNvSpPr>
          <p:nvPr/>
        </p:nvSpPr>
        <p:spPr bwMode="auto">
          <a:xfrm>
            <a:off x="6350000" y="3911600"/>
            <a:ext cx="685800" cy="685800"/>
          </a:xfrm>
          <a:prstGeom prst="ellipse">
            <a:avLst/>
          </a:prstGeom>
          <a:solidFill>
            <a:srgbClr val="FF33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Oval 3"/>
          <p:cNvSpPr>
            <a:spLocks noChangeArrowheads="1"/>
          </p:cNvSpPr>
          <p:nvPr/>
        </p:nvSpPr>
        <p:spPr bwMode="auto">
          <a:xfrm>
            <a:off x="1676400" y="4392613"/>
            <a:ext cx="457200" cy="457200"/>
          </a:xfrm>
          <a:prstGeom prst="ellipse">
            <a:avLst/>
          </a:prstGeom>
          <a:solidFill>
            <a:srgbClr val="33CC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Oval 4"/>
          <p:cNvSpPr>
            <a:spLocks noChangeArrowheads="1"/>
          </p:cNvSpPr>
          <p:nvPr/>
        </p:nvSpPr>
        <p:spPr bwMode="auto">
          <a:xfrm>
            <a:off x="919163" y="4319588"/>
            <a:ext cx="457200" cy="457200"/>
          </a:xfrm>
          <a:prstGeom prst="ellipse">
            <a:avLst/>
          </a:prstGeom>
          <a:solidFill>
            <a:srgbClr val="33CC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70975" cy="746125"/>
          </a:xfrm>
        </p:spPr>
        <p:txBody>
          <a:bodyPr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CH</a:t>
            </a:r>
            <a:r>
              <a:rPr lang="en-GB" baseline="-25000" smtClean="0"/>
              <a:t>4</a:t>
            </a:r>
            <a:r>
              <a:rPr lang="en-GB" smtClean="0"/>
              <a:t> + O</a:t>
            </a:r>
            <a:r>
              <a:rPr lang="en-GB" baseline="-25000" smtClean="0"/>
              <a:t>2</a:t>
            </a:r>
            <a:r>
              <a:rPr lang="en-GB" smtClean="0"/>
              <a:t> </a:t>
            </a:r>
            <a:r>
              <a:rPr lang="en-GB" smtClean="0">
                <a:sym typeface="Wingdings" pitchFamily="2" charset="2"/>
              </a:rPr>
              <a:t></a:t>
            </a:r>
            <a:r>
              <a:rPr lang="en-GB" smtClean="0"/>
              <a:t> CO</a:t>
            </a:r>
            <a:r>
              <a:rPr lang="en-GB" baseline="-25000" smtClean="0"/>
              <a:t>2</a:t>
            </a:r>
            <a:r>
              <a:rPr lang="en-GB" smtClean="0"/>
              <a:t> + H</a:t>
            </a:r>
            <a:r>
              <a:rPr lang="en-GB" baseline="-25000" smtClean="0"/>
              <a:t>2</a:t>
            </a:r>
            <a:r>
              <a:rPr lang="en-GB" smtClean="0"/>
              <a:t>O</a:t>
            </a:r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mtClean="0"/>
              <a:t>An Unbalanced Equation</a:t>
            </a:r>
          </a:p>
        </p:txBody>
      </p:sp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1309688" y="2743200"/>
            <a:ext cx="2743200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3200">
                <a:solidFill>
                  <a:srgbClr val="000000"/>
                </a:solidFill>
              </a:rPr>
              <a:t>Reactant Side</a:t>
            </a:r>
          </a:p>
        </p:txBody>
      </p:sp>
      <p:sp>
        <p:nvSpPr>
          <p:cNvPr id="11273" name="Text Box 8"/>
          <p:cNvSpPr txBox="1">
            <a:spLocks noChangeArrowheads="1"/>
          </p:cNvSpPr>
          <p:nvPr/>
        </p:nvSpPr>
        <p:spPr bwMode="auto">
          <a:xfrm>
            <a:off x="5270500" y="2743200"/>
            <a:ext cx="2743200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3200">
                <a:solidFill>
                  <a:srgbClr val="000000"/>
                </a:solidFill>
              </a:rPr>
              <a:t>Product Side</a:t>
            </a:r>
          </a:p>
        </p:txBody>
      </p:sp>
      <p:sp>
        <p:nvSpPr>
          <p:cNvPr id="11274" name="Oval 9"/>
          <p:cNvSpPr>
            <a:spLocks noChangeArrowheads="1"/>
          </p:cNvSpPr>
          <p:nvPr/>
        </p:nvSpPr>
        <p:spPr bwMode="auto">
          <a:xfrm>
            <a:off x="1181100" y="4114800"/>
            <a:ext cx="685800" cy="685800"/>
          </a:xfrm>
          <a:prstGeom prst="ellipse">
            <a:avLst/>
          </a:prstGeom>
          <a:solidFill>
            <a:srgbClr val="4C4C4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Oval 10"/>
          <p:cNvSpPr>
            <a:spLocks noChangeArrowheads="1"/>
          </p:cNvSpPr>
          <p:nvPr/>
        </p:nvSpPr>
        <p:spPr bwMode="auto">
          <a:xfrm>
            <a:off x="1279525" y="3816350"/>
            <a:ext cx="457200" cy="457200"/>
          </a:xfrm>
          <a:prstGeom prst="ellipse">
            <a:avLst/>
          </a:prstGeom>
          <a:solidFill>
            <a:srgbClr val="33CC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Oval 11"/>
          <p:cNvSpPr>
            <a:spLocks noChangeArrowheads="1"/>
          </p:cNvSpPr>
          <p:nvPr/>
        </p:nvSpPr>
        <p:spPr bwMode="auto">
          <a:xfrm>
            <a:off x="1100138" y="4608513"/>
            <a:ext cx="457200" cy="457200"/>
          </a:xfrm>
          <a:prstGeom prst="ellipse">
            <a:avLst/>
          </a:prstGeom>
          <a:solidFill>
            <a:srgbClr val="33CC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Oval 12"/>
          <p:cNvSpPr>
            <a:spLocks noChangeArrowheads="1"/>
          </p:cNvSpPr>
          <p:nvPr/>
        </p:nvSpPr>
        <p:spPr bwMode="auto">
          <a:xfrm>
            <a:off x="2514600" y="5486400"/>
            <a:ext cx="685800" cy="685800"/>
          </a:xfrm>
          <a:prstGeom prst="ellipse">
            <a:avLst/>
          </a:prstGeom>
          <a:solidFill>
            <a:srgbClr val="FF33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Oval 13"/>
          <p:cNvSpPr>
            <a:spLocks noChangeArrowheads="1"/>
          </p:cNvSpPr>
          <p:nvPr/>
        </p:nvSpPr>
        <p:spPr bwMode="auto">
          <a:xfrm>
            <a:off x="2874963" y="5667375"/>
            <a:ext cx="685800" cy="685800"/>
          </a:xfrm>
          <a:prstGeom prst="ellipse">
            <a:avLst/>
          </a:prstGeom>
          <a:solidFill>
            <a:srgbClr val="FF33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Line 14"/>
          <p:cNvSpPr>
            <a:spLocks noChangeShapeType="1"/>
          </p:cNvSpPr>
          <p:nvPr/>
        </p:nvSpPr>
        <p:spPr bwMode="auto">
          <a:xfrm>
            <a:off x="4572000" y="2971800"/>
            <a:ext cx="1588" cy="4114800"/>
          </a:xfrm>
          <a:prstGeom prst="line">
            <a:avLst/>
          </a:prstGeom>
          <a:noFill/>
          <a:ln w="9144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1280" name="Oval 15"/>
          <p:cNvSpPr>
            <a:spLocks noChangeArrowheads="1"/>
          </p:cNvSpPr>
          <p:nvPr/>
        </p:nvSpPr>
        <p:spPr bwMode="auto">
          <a:xfrm>
            <a:off x="5943600" y="4114800"/>
            <a:ext cx="685800" cy="685800"/>
          </a:xfrm>
          <a:prstGeom prst="ellipse">
            <a:avLst/>
          </a:prstGeom>
          <a:solidFill>
            <a:srgbClr val="4C4C4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Oval 16"/>
          <p:cNvSpPr>
            <a:spLocks noChangeArrowheads="1"/>
          </p:cNvSpPr>
          <p:nvPr/>
        </p:nvSpPr>
        <p:spPr bwMode="auto">
          <a:xfrm>
            <a:off x="5522913" y="4343400"/>
            <a:ext cx="685800" cy="685800"/>
          </a:xfrm>
          <a:prstGeom prst="ellipse">
            <a:avLst/>
          </a:prstGeom>
          <a:solidFill>
            <a:srgbClr val="FF33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Oval 17"/>
          <p:cNvSpPr>
            <a:spLocks noChangeArrowheads="1"/>
          </p:cNvSpPr>
          <p:nvPr/>
        </p:nvSpPr>
        <p:spPr bwMode="auto">
          <a:xfrm>
            <a:off x="6199188" y="5473700"/>
            <a:ext cx="685800" cy="685800"/>
          </a:xfrm>
          <a:prstGeom prst="ellipse">
            <a:avLst/>
          </a:prstGeom>
          <a:solidFill>
            <a:srgbClr val="FF33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Oval 18"/>
          <p:cNvSpPr>
            <a:spLocks noChangeArrowheads="1"/>
          </p:cNvSpPr>
          <p:nvPr/>
        </p:nvSpPr>
        <p:spPr bwMode="auto">
          <a:xfrm>
            <a:off x="6078538" y="5930900"/>
            <a:ext cx="457200" cy="457200"/>
          </a:xfrm>
          <a:prstGeom prst="ellipse">
            <a:avLst/>
          </a:prstGeom>
          <a:solidFill>
            <a:srgbClr val="33CC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Text Box 19"/>
          <p:cNvSpPr txBox="1">
            <a:spLocks noChangeArrowheads="1"/>
          </p:cNvSpPr>
          <p:nvPr/>
        </p:nvSpPr>
        <p:spPr bwMode="auto">
          <a:xfrm>
            <a:off x="228600" y="5486400"/>
            <a:ext cx="2057400" cy="858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</a:tabLst>
            </a:pPr>
            <a:r>
              <a:rPr lang="en-GB">
                <a:solidFill>
                  <a:srgbClr val="000000"/>
                </a:solidFill>
              </a:rPr>
              <a:t>1 carbon atom</a:t>
            </a:r>
          </a:p>
          <a:p>
            <a:pPr>
              <a:tabLst>
                <a:tab pos="723900" algn="l"/>
                <a:tab pos="1447800" algn="l"/>
              </a:tabLst>
            </a:pPr>
            <a:r>
              <a:rPr lang="en-GB">
                <a:solidFill>
                  <a:srgbClr val="000000"/>
                </a:solidFill>
              </a:rPr>
              <a:t>4 hydrogen atoms</a:t>
            </a:r>
          </a:p>
          <a:p>
            <a:pPr>
              <a:tabLst>
                <a:tab pos="723900" algn="l"/>
                <a:tab pos="1447800" algn="l"/>
              </a:tabLst>
            </a:pPr>
            <a:r>
              <a:rPr lang="en-GB">
                <a:solidFill>
                  <a:srgbClr val="000000"/>
                </a:solidFill>
              </a:rPr>
              <a:t>2 oxygen atoms</a:t>
            </a:r>
          </a:p>
        </p:txBody>
      </p:sp>
      <p:sp>
        <p:nvSpPr>
          <p:cNvPr id="11285" name="Text Box 20"/>
          <p:cNvSpPr txBox="1">
            <a:spLocks noChangeArrowheads="1"/>
          </p:cNvSpPr>
          <p:nvPr/>
        </p:nvSpPr>
        <p:spPr bwMode="auto">
          <a:xfrm>
            <a:off x="7861300" y="5486400"/>
            <a:ext cx="2057400" cy="858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</a:tabLst>
            </a:pPr>
            <a:r>
              <a:rPr lang="en-GB">
                <a:solidFill>
                  <a:srgbClr val="000000"/>
                </a:solidFill>
              </a:rPr>
              <a:t>1 carbon atom</a:t>
            </a:r>
          </a:p>
          <a:p>
            <a:pPr>
              <a:tabLst>
                <a:tab pos="723900" algn="l"/>
                <a:tab pos="1447800" algn="l"/>
              </a:tabLst>
            </a:pPr>
            <a:r>
              <a:rPr lang="en-GB">
                <a:solidFill>
                  <a:srgbClr val="000000"/>
                </a:solidFill>
              </a:rPr>
              <a:t>2 hydrogen atoms</a:t>
            </a:r>
          </a:p>
          <a:p>
            <a:pPr>
              <a:tabLst>
                <a:tab pos="723900" algn="l"/>
                <a:tab pos="1447800" algn="l"/>
              </a:tabLst>
            </a:pPr>
            <a:r>
              <a:rPr lang="en-GB">
                <a:solidFill>
                  <a:srgbClr val="000000"/>
                </a:solidFill>
              </a:rPr>
              <a:t>3 oxygen atoms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1"/>
          <p:cNvSpPr>
            <a:spLocks noChangeArrowheads="1"/>
          </p:cNvSpPr>
          <p:nvPr/>
        </p:nvSpPr>
        <p:spPr bwMode="auto">
          <a:xfrm>
            <a:off x="6618288" y="5822950"/>
            <a:ext cx="457200" cy="457200"/>
          </a:xfrm>
          <a:prstGeom prst="ellipse">
            <a:avLst/>
          </a:prstGeom>
          <a:solidFill>
            <a:srgbClr val="33CC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Oval 2"/>
          <p:cNvSpPr>
            <a:spLocks noChangeArrowheads="1"/>
          </p:cNvSpPr>
          <p:nvPr/>
        </p:nvSpPr>
        <p:spPr bwMode="auto">
          <a:xfrm>
            <a:off x="6350000" y="3911600"/>
            <a:ext cx="685800" cy="685800"/>
          </a:xfrm>
          <a:prstGeom prst="ellipse">
            <a:avLst/>
          </a:prstGeom>
          <a:solidFill>
            <a:srgbClr val="FF33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Oval 3"/>
          <p:cNvSpPr>
            <a:spLocks noChangeArrowheads="1"/>
          </p:cNvSpPr>
          <p:nvPr/>
        </p:nvSpPr>
        <p:spPr bwMode="auto">
          <a:xfrm>
            <a:off x="1676400" y="4392613"/>
            <a:ext cx="457200" cy="457200"/>
          </a:xfrm>
          <a:prstGeom prst="ellipse">
            <a:avLst/>
          </a:prstGeom>
          <a:solidFill>
            <a:srgbClr val="33CC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Oval 4"/>
          <p:cNvSpPr>
            <a:spLocks noChangeArrowheads="1"/>
          </p:cNvSpPr>
          <p:nvPr/>
        </p:nvSpPr>
        <p:spPr bwMode="auto">
          <a:xfrm>
            <a:off x="919163" y="4319588"/>
            <a:ext cx="457200" cy="457200"/>
          </a:xfrm>
          <a:prstGeom prst="ellipse">
            <a:avLst/>
          </a:prstGeom>
          <a:solidFill>
            <a:srgbClr val="33CC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503238" y="346075"/>
            <a:ext cx="9070975" cy="1171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4400">
                <a:solidFill>
                  <a:srgbClr val="000000"/>
                </a:solidFill>
              </a:rPr>
              <a:t>A Balanced Equation</a:t>
            </a:r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503238" y="1770063"/>
            <a:ext cx="9070975" cy="896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1800" indent="-323850">
              <a:spcAft>
                <a:spcPts val="1425"/>
              </a:spcAft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3200">
                <a:solidFill>
                  <a:srgbClr val="000000"/>
                </a:solidFill>
              </a:rPr>
              <a:t>CH</a:t>
            </a:r>
            <a:r>
              <a:rPr lang="en-GB" sz="3200" baseline="-33000">
                <a:solidFill>
                  <a:srgbClr val="000000"/>
                </a:solidFill>
              </a:rPr>
              <a:t>4</a:t>
            </a:r>
            <a:r>
              <a:rPr lang="en-GB" sz="3200">
                <a:solidFill>
                  <a:srgbClr val="000000"/>
                </a:solidFill>
              </a:rPr>
              <a:t> + </a:t>
            </a:r>
            <a:r>
              <a:rPr lang="en-GB" sz="3200">
                <a:solidFill>
                  <a:srgbClr val="FFFF00"/>
                </a:solidFill>
              </a:rPr>
              <a:t>2</a:t>
            </a:r>
            <a:r>
              <a:rPr lang="en-GB" sz="3200">
                <a:solidFill>
                  <a:srgbClr val="000000"/>
                </a:solidFill>
              </a:rPr>
              <a:t>O</a:t>
            </a:r>
            <a:r>
              <a:rPr lang="en-GB" sz="3200" baseline="-33000">
                <a:solidFill>
                  <a:srgbClr val="000000"/>
                </a:solidFill>
              </a:rPr>
              <a:t>2</a:t>
            </a:r>
            <a:r>
              <a:rPr lang="en-GB" sz="3200">
                <a:solidFill>
                  <a:srgbClr val="000000"/>
                </a:solidFill>
              </a:rPr>
              <a:t> </a:t>
            </a:r>
            <a:r>
              <a:rPr lang="en-GB" sz="3200">
                <a:solidFill>
                  <a:srgbClr val="000000"/>
                </a:solidFill>
                <a:sym typeface="Wingdings" pitchFamily="2" charset="2"/>
              </a:rPr>
              <a:t></a:t>
            </a:r>
            <a:r>
              <a:rPr lang="en-GB" sz="3200">
                <a:solidFill>
                  <a:srgbClr val="000000"/>
                </a:solidFill>
              </a:rPr>
              <a:t> CO</a:t>
            </a:r>
            <a:r>
              <a:rPr lang="en-GB" sz="3200" baseline="-33000">
                <a:solidFill>
                  <a:srgbClr val="000000"/>
                </a:solidFill>
              </a:rPr>
              <a:t>2</a:t>
            </a:r>
            <a:r>
              <a:rPr lang="en-GB" sz="3200">
                <a:solidFill>
                  <a:srgbClr val="000000"/>
                </a:solidFill>
              </a:rPr>
              <a:t> + </a:t>
            </a:r>
            <a:r>
              <a:rPr lang="en-GB" sz="3200">
                <a:solidFill>
                  <a:srgbClr val="FFFF00"/>
                </a:solidFill>
              </a:rPr>
              <a:t>2</a:t>
            </a:r>
            <a:r>
              <a:rPr lang="en-GB" sz="3200">
                <a:solidFill>
                  <a:srgbClr val="000000"/>
                </a:solidFill>
              </a:rPr>
              <a:t>H</a:t>
            </a:r>
            <a:r>
              <a:rPr lang="en-GB" sz="3200" baseline="-33000">
                <a:solidFill>
                  <a:srgbClr val="000000"/>
                </a:solidFill>
              </a:rPr>
              <a:t>2</a:t>
            </a:r>
            <a:r>
              <a:rPr lang="en-GB" sz="320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1309688" y="2743200"/>
            <a:ext cx="2743200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3200">
                <a:solidFill>
                  <a:srgbClr val="000000"/>
                </a:solidFill>
              </a:rPr>
              <a:t>Reactant Side</a:t>
            </a:r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5270500" y="2743200"/>
            <a:ext cx="2743200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en-GB" sz="3200">
                <a:solidFill>
                  <a:srgbClr val="000000"/>
                </a:solidFill>
              </a:rPr>
              <a:t>Product Side</a:t>
            </a:r>
          </a:p>
        </p:txBody>
      </p:sp>
      <p:sp>
        <p:nvSpPr>
          <p:cNvPr id="12298" name="Oval 9"/>
          <p:cNvSpPr>
            <a:spLocks noChangeArrowheads="1"/>
          </p:cNvSpPr>
          <p:nvPr/>
        </p:nvSpPr>
        <p:spPr bwMode="auto">
          <a:xfrm>
            <a:off x="1181100" y="4114800"/>
            <a:ext cx="685800" cy="685800"/>
          </a:xfrm>
          <a:prstGeom prst="ellipse">
            <a:avLst/>
          </a:prstGeom>
          <a:solidFill>
            <a:srgbClr val="4C4C4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Oval 10"/>
          <p:cNvSpPr>
            <a:spLocks noChangeArrowheads="1"/>
          </p:cNvSpPr>
          <p:nvPr/>
        </p:nvSpPr>
        <p:spPr bwMode="auto">
          <a:xfrm>
            <a:off x="1279525" y="3816350"/>
            <a:ext cx="457200" cy="457200"/>
          </a:xfrm>
          <a:prstGeom prst="ellipse">
            <a:avLst/>
          </a:prstGeom>
          <a:solidFill>
            <a:srgbClr val="33CC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Oval 11"/>
          <p:cNvSpPr>
            <a:spLocks noChangeArrowheads="1"/>
          </p:cNvSpPr>
          <p:nvPr/>
        </p:nvSpPr>
        <p:spPr bwMode="auto">
          <a:xfrm>
            <a:off x="1100138" y="4608513"/>
            <a:ext cx="457200" cy="457200"/>
          </a:xfrm>
          <a:prstGeom prst="ellipse">
            <a:avLst/>
          </a:prstGeom>
          <a:solidFill>
            <a:srgbClr val="33CC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Oval 12"/>
          <p:cNvSpPr>
            <a:spLocks noChangeArrowheads="1"/>
          </p:cNvSpPr>
          <p:nvPr/>
        </p:nvSpPr>
        <p:spPr bwMode="auto">
          <a:xfrm>
            <a:off x="2514600" y="5486400"/>
            <a:ext cx="685800" cy="685800"/>
          </a:xfrm>
          <a:prstGeom prst="ellipse">
            <a:avLst/>
          </a:prstGeom>
          <a:solidFill>
            <a:srgbClr val="FF33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Oval 13"/>
          <p:cNvSpPr>
            <a:spLocks noChangeArrowheads="1"/>
          </p:cNvSpPr>
          <p:nvPr/>
        </p:nvSpPr>
        <p:spPr bwMode="auto">
          <a:xfrm>
            <a:off x="2874963" y="5667375"/>
            <a:ext cx="685800" cy="685800"/>
          </a:xfrm>
          <a:prstGeom prst="ellipse">
            <a:avLst/>
          </a:prstGeom>
          <a:solidFill>
            <a:srgbClr val="FF33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14"/>
          <p:cNvSpPr>
            <a:spLocks noChangeShapeType="1"/>
          </p:cNvSpPr>
          <p:nvPr/>
        </p:nvSpPr>
        <p:spPr bwMode="auto">
          <a:xfrm>
            <a:off x="4572000" y="2971800"/>
            <a:ext cx="1588" cy="4114800"/>
          </a:xfrm>
          <a:prstGeom prst="line">
            <a:avLst/>
          </a:prstGeom>
          <a:noFill/>
          <a:ln w="9144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2304" name="Oval 15"/>
          <p:cNvSpPr>
            <a:spLocks noChangeArrowheads="1"/>
          </p:cNvSpPr>
          <p:nvPr/>
        </p:nvSpPr>
        <p:spPr bwMode="auto">
          <a:xfrm>
            <a:off x="5943600" y="4114800"/>
            <a:ext cx="685800" cy="685800"/>
          </a:xfrm>
          <a:prstGeom prst="ellipse">
            <a:avLst/>
          </a:prstGeom>
          <a:solidFill>
            <a:srgbClr val="4C4C4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Oval 16"/>
          <p:cNvSpPr>
            <a:spLocks noChangeArrowheads="1"/>
          </p:cNvSpPr>
          <p:nvPr/>
        </p:nvSpPr>
        <p:spPr bwMode="auto">
          <a:xfrm>
            <a:off x="5522913" y="4343400"/>
            <a:ext cx="685800" cy="685800"/>
          </a:xfrm>
          <a:prstGeom prst="ellipse">
            <a:avLst/>
          </a:prstGeom>
          <a:solidFill>
            <a:srgbClr val="FF33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Oval 17"/>
          <p:cNvSpPr>
            <a:spLocks noChangeArrowheads="1"/>
          </p:cNvSpPr>
          <p:nvPr/>
        </p:nvSpPr>
        <p:spPr bwMode="auto">
          <a:xfrm>
            <a:off x="6199188" y="5473700"/>
            <a:ext cx="685800" cy="685800"/>
          </a:xfrm>
          <a:prstGeom prst="ellipse">
            <a:avLst/>
          </a:prstGeom>
          <a:solidFill>
            <a:srgbClr val="FF33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Oval 18"/>
          <p:cNvSpPr>
            <a:spLocks noChangeArrowheads="1"/>
          </p:cNvSpPr>
          <p:nvPr/>
        </p:nvSpPr>
        <p:spPr bwMode="auto">
          <a:xfrm>
            <a:off x="6078538" y="5930900"/>
            <a:ext cx="457200" cy="457200"/>
          </a:xfrm>
          <a:prstGeom prst="ellipse">
            <a:avLst/>
          </a:prstGeom>
          <a:solidFill>
            <a:srgbClr val="33CC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Text Box 19"/>
          <p:cNvSpPr txBox="1">
            <a:spLocks noChangeArrowheads="1"/>
          </p:cNvSpPr>
          <p:nvPr/>
        </p:nvSpPr>
        <p:spPr bwMode="auto">
          <a:xfrm>
            <a:off x="228600" y="5486400"/>
            <a:ext cx="2057400" cy="858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</a:tabLst>
            </a:pPr>
            <a:r>
              <a:rPr lang="en-GB">
                <a:solidFill>
                  <a:srgbClr val="000000"/>
                </a:solidFill>
              </a:rPr>
              <a:t>1 carbon atom</a:t>
            </a:r>
          </a:p>
          <a:p>
            <a:pPr>
              <a:tabLst>
                <a:tab pos="723900" algn="l"/>
                <a:tab pos="1447800" algn="l"/>
              </a:tabLst>
            </a:pPr>
            <a:r>
              <a:rPr lang="en-GB">
                <a:solidFill>
                  <a:srgbClr val="000000"/>
                </a:solidFill>
              </a:rPr>
              <a:t>4 hydrogen atoms</a:t>
            </a:r>
          </a:p>
          <a:p>
            <a:pPr>
              <a:tabLst>
                <a:tab pos="723900" algn="l"/>
                <a:tab pos="1447800" algn="l"/>
              </a:tabLst>
            </a:pPr>
            <a:r>
              <a:rPr lang="en-GB">
                <a:solidFill>
                  <a:srgbClr val="000000"/>
                </a:solidFill>
              </a:rPr>
              <a:t>4 oxygen atoms</a:t>
            </a:r>
          </a:p>
        </p:txBody>
      </p:sp>
      <p:sp>
        <p:nvSpPr>
          <p:cNvPr id="12309" name="Text Box 20"/>
          <p:cNvSpPr txBox="1">
            <a:spLocks noChangeArrowheads="1"/>
          </p:cNvSpPr>
          <p:nvPr/>
        </p:nvSpPr>
        <p:spPr bwMode="auto">
          <a:xfrm>
            <a:off x="7861300" y="5486400"/>
            <a:ext cx="2057400" cy="858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</a:tabLst>
            </a:pPr>
            <a:r>
              <a:rPr lang="en-GB">
                <a:solidFill>
                  <a:srgbClr val="000000"/>
                </a:solidFill>
              </a:rPr>
              <a:t>1 carbon atom</a:t>
            </a:r>
          </a:p>
          <a:p>
            <a:pPr>
              <a:tabLst>
                <a:tab pos="723900" algn="l"/>
                <a:tab pos="1447800" algn="l"/>
              </a:tabLst>
            </a:pPr>
            <a:r>
              <a:rPr lang="en-GB">
                <a:solidFill>
                  <a:srgbClr val="000000"/>
                </a:solidFill>
              </a:rPr>
              <a:t>4 hydrogen atoms</a:t>
            </a:r>
          </a:p>
          <a:p>
            <a:pPr>
              <a:tabLst>
                <a:tab pos="723900" algn="l"/>
                <a:tab pos="1447800" algn="l"/>
              </a:tabLst>
            </a:pPr>
            <a:r>
              <a:rPr lang="en-GB">
                <a:solidFill>
                  <a:srgbClr val="000000"/>
                </a:solidFill>
              </a:rPr>
              <a:t>4 oxygen atoms</a:t>
            </a:r>
          </a:p>
        </p:txBody>
      </p:sp>
      <p:sp>
        <p:nvSpPr>
          <p:cNvPr id="12310" name="Oval 21"/>
          <p:cNvSpPr>
            <a:spLocks noChangeArrowheads="1"/>
          </p:cNvSpPr>
          <p:nvPr/>
        </p:nvSpPr>
        <p:spPr bwMode="auto">
          <a:xfrm>
            <a:off x="2874963" y="4083050"/>
            <a:ext cx="685800" cy="685800"/>
          </a:xfrm>
          <a:prstGeom prst="ellipse">
            <a:avLst/>
          </a:prstGeom>
          <a:solidFill>
            <a:srgbClr val="FF33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Oval 22"/>
          <p:cNvSpPr>
            <a:spLocks noChangeArrowheads="1"/>
          </p:cNvSpPr>
          <p:nvPr/>
        </p:nvSpPr>
        <p:spPr bwMode="auto">
          <a:xfrm>
            <a:off x="3235325" y="4262438"/>
            <a:ext cx="685800" cy="685800"/>
          </a:xfrm>
          <a:prstGeom prst="ellipse">
            <a:avLst/>
          </a:prstGeom>
          <a:solidFill>
            <a:srgbClr val="FF33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Oval 23"/>
          <p:cNvSpPr>
            <a:spLocks noChangeArrowheads="1"/>
          </p:cNvSpPr>
          <p:nvPr/>
        </p:nvSpPr>
        <p:spPr bwMode="auto">
          <a:xfrm>
            <a:off x="8489950" y="4456113"/>
            <a:ext cx="457200" cy="457200"/>
          </a:xfrm>
          <a:prstGeom prst="ellipse">
            <a:avLst/>
          </a:prstGeom>
          <a:solidFill>
            <a:srgbClr val="33CC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Oval 24"/>
          <p:cNvSpPr>
            <a:spLocks noChangeArrowheads="1"/>
          </p:cNvSpPr>
          <p:nvPr/>
        </p:nvSpPr>
        <p:spPr bwMode="auto">
          <a:xfrm>
            <a:off x="8070850" y="4106863"/>
            <a:ext cx="685800" cy="685800"/>
          </a:xfrm>
          <a:prstGeom prst="ellipse">
            <a:avLst/>
          </a:prstGeom>
          <a:solidFill>
            <a:srgbClr val="FF33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Oval 25"/>
          <p:cNvSpPr>
            <a:spLocks noChangeArrowheads="1"/>
          </p:cNvSpPr>
          <p:nvPr/>
        </p:nvSpPr>
        <p:spPr bwMode="auto">
          <a:xfrm>
            <a:off x="7950200" y="4564063"/>
            <a:ext cx="457200" cy="457200"/>
          </a:xfrm>
          <a:prstGeom prst="ellipse">
            <a:avLst/>
          </a:prstGeom>
          <a:solidFill>
            <a:srgbClr val="33CC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70975" cy="4989513"/>
          </a:xfrm>
        </p:spPr>
        <p:txBody>
          <a:bodyPr>
            <a:normAutofit fontScale="92500" lnSpcReduction="10000"/>
          </a:bodyPr>
          <a:lstStyle/>
          <a:p>
            <a:pPr marL="0" indent="0" eaLnBrk="1" fontAlgn="auto" hangingPunct="1">
              <a:spcBef>
                <a:spcPts val="661"/>
              </a:spcBef>
              <a:spcAft>
                <a:spcPts val="0"/>
              </a:spcAft>
              <a:buFont typeface="Wingdings 2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dirty="0" smtClean="0">
                <a:solidFill>
                  <a:srgbClr val="FFFF00"/>
                </a:solidFill>
              </a:rPr>
              <a:t>1. Matter cannot be created or destroyed.</a:t>
            </a:r>
          </a:p>
          <a:p>
            <a:pPr marL="0" indent="0" eaLnBrk="1" fontAlgn="auto" hangingPunct="1">
              <a:spcBef>
                <a:spcPts val="661"/>
              </a:spcBef>
              <a:spcAft>
                <a:spcPts val="0"/>
              </a:spcAft>
              <a:buFont typeface="Wingdings 2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dirty="0" smtClean="0">
                <a:solidFill>
                  <a:srgbClr val="FFFF00"/>
                </a:solidFill>
              </a:rPr>
              <a:t>2. Subscripts cannot be added, removed, or changed.</a:t>
            </a:r>
          </a:p>
          <a:p>
            <a:pPr marL="0" indent="0" eaLnBrk="1" fontAlgn="auto" hangingPunct="1">
              <a:spcBef>
                <a:spcPts val="661"/>
              </a:spcBef>
              <a:spcAft>
                <a:spcPts val="0"/>
              </a:spcAft>
              <a:buFont typeface="Wingdings 2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dirty="0" smtClean="0">
                <a:solidFill>
                  <a:srgbClr val="FFFF00"/>
                </a:solidFill>
              </a:rPr>
              <a:t>3. You can only change coefficients.</a:t>
            </a:r>
          </a:p>
          <a:p>
            <a:pPr marL="0" indent="0" eaLnBrk="1" fontAlgn="auto" hangingPunct="1">
              <a:spcBef>
                <a:spcPts val="661"/>
              </a:spcBef>
              <a:spcAft>
                <a:spcPts val="0"/>
              </a:spcAft>
              <a:buFont typeface="Wingdings 2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dirty="0" smtClean="0">
                <a:solidFill>
                  <a:srgbClr val="FFFF00"/>
                </a:solidFill>
              </a:rPr>
              <a:t>4. Coefficients can only go in front of chem. formulas...NEVER in the middle of a formula.</a:t>
            </a:r>
          </a:p>
          <a:p>
            <a:pPr marL="0" indent="0" eaLnBrk="1" fontAlgn="auto" hangingPunct="1">
              <a:spcBef>
                <a:spcPts val="661"/>
              </a:spcBef>
              <a:spcAft>
                <a:spcPts val="0"/>
              </a:spcAft>
              <a:buFont typeface="Wingdings 2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dirty="0" smtClean="0">
                <a:solidFill>
                  <a:schemeClr val="bg1"/>
                </a:solidFill>
              </a:rPr>
              <a:t>A few extra tips:</a:t>
            </a:r>
          </a:p>
          <a:p>
            <a:pPr marL="403177" lvl="1" indent="0" eaLnBrk="1" fontAlgn="auto" hangingPunct="1">
              <a:spcBef>
                <a:spcPts val="331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dirty="0" smtClean="0">
                <a:solidFill>
                  <a:schemeClr val="bg1"/>
                </a:solidFill>
              </a:rPr>
              <a:t>Try balancing big formulas first; save free elements for last.</a:t>
            </a:r>
          </a:p>
          <a:p>
            <a:pPr marL="403177" lvl="1" indent="0" eaLnBrk="1" fontAlgn="auto" hangingPunct="1">
              <a:spcBef>
                <a:spcPts val="331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dirty="0" smtClean="0">
                <a:solidFill>
                  <a:schemeClr val="bg1"/>
                </a:solidFill>
              </a:rPr>
              <a:t>If the same polyatomic ion appears on both sides of the equation, it’s usually okay to treat it as one unit.</a:t>
            </a:r>
          </a:p>
          <a:p>
            <a:pPr marL="403177" lvl="1" indent="0" eaLnBrk="1" fontAlgn="auto" hangingPunct="1">
              <a:spcBef>
                <a:spcPts val="331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dirty="0" smtClean="0">
                <a:solidFill>
                  <a:schemeClr val="bg1"/>
                </a:solidFill>
              </a:rPr>
              <a:t>There is no one particular way to balance equations.  Some equations are harder to balance than others and might require some creativity to solve.</a:t>
            </a:r>
          </a:p>
        </p:txBody>
      </p:sp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5400" smtClean="0"/>
              <a:t>Rules of the Game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bldLvl="5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_ACTIVE_SLIDE" val="262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48</TotalTime>
  <Words>492</Words>
  <Application>Microsoft Office PowerPoint</Application>
  <PresentationFormat>Personalizado</PresentationFormat>
  <Paragraphs>122</Paragraphs>
  <Slides>13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Arial</vt:lpstr>
      <vt:lpstr>Wingdings</vt:lpstr>
      <vt:lpstr>Constantia</vt:lpstr>
      <vt:lpstr>Wingdings 2</vt:lpstr>
      <vt:lpstr>Times New Roman</vt:lpstr>
      <vt:lpstr>Lucida Sans Unicode</vt:lpstr>
      <vt:lpstr>Paper</vt:lpstr>
      <vt:lpstr>Balancing Chemical Equations</vt:lpstr>
      <vt:lpstr>What is a chemical equation?</vt:lpstr>
      <vt:lpstr>Reactants and Products</vt:lpstr>
      <vt:lpstr>Subscripts and Coefficients</vt:lpstr>
      <vt:lpstr>A Chemical Reaction</vt:lpstr>
      <vt:lpstr>Law of Conservation of Mass</vt:lpstr>
      <vt:lpstr>An Unbalanced Equation</vt:lpstr>
      <vt:lpstr>Diapositiva 8</vt:lpstr>
      <vt:lpstr>Rules of the Game</vt:lpstr>
      <vt:lpstr>Balancing Equations</vt:lpstr>
      <vt:lpstr>Balancing Equations</vt:lpstr>
      <vt:lpstr>Balancing Equations</vt:lpstr>
      <vt:lpstr>Balancing Equations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Balancing Chemical Equations</dc:title>
  <dc:creator>Lucas Curtis</dc:creator>
  <cp:lastModifiedBy>Cris</cp:lastModifiedBy>
  <cp:revision>5</cp:revision>
  <dcterms:modified xsi:type="dcterms:W3CDTF">2017-05-08T18:06:34Z</dcterms:modified>
</cp:coreProperties>
</file>