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6" r:id="rId10"/>
    <p:sldId id="267" r:id="rId11"/>
    <p:sldId id="268" r:id="rId12"/>
    <p:sldId id="269" r:id="rId13"/>
    <p:sldId id="264" r:id="rId14"/>
    <p:sldId id="265"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DBABF244-73CA-4672-AD53-16327546C08C}" type="datetimeFigureOut">
              <a:rPr lang="es-ES" smtClean="0"/>
              <a:pPr/>
              <a:t>14/04/2018</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00C42790-BF55-4BA2-B6CD-E4F1C9A21AEF}"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BABF244-73CA-4672-AD53-16327546C08C}" type="datetimeFigureOut">
              <a:rPr lang="es-ES" smtClean="0"/>
              <a:pPr/>
              <a:t>14/04/2018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0C42790-BF55-4BA2-B6CD-E4F1C9A21AEF}"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BABF244-73CA-4672-AD53-16327546C08C}" type="datetimeFigureOut">
              <a:rPr lang="es-ES" smtClean="0"/>
              <a:pPr/>
              <a:t>14/04/2018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0C42790-BF55-4BA2-B6CD-E4F1C9A21AEF}"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BABF244-73CA-4672-AD53-16327546C08C}" type="datetimeFigureOut">
              <a:rPr lang="es-ES" smtClean="0"/>
              <a:pPr/>
              <a:t>14/04/2018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0C42790-BF55-4BA2-B6CD-E4F1C9A21AEF}"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DBABF244-73CA-4672-AD53-16327546C08C}" type="datetimeFigureOut">
              <a:rPr lang="es-ES" smtClean="0"/>
              <a:pPr/>
              <a:t>14/04/2018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0C42790-BF55-4BA2-B6CD-E4F1C9A21AEF}"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DBABF244-73CA-4672-AD53-16327546C08C}" type="datetimeFigureOut">
              <a:rPr lang="es-ES" smtClean="0"/>
              <a:pPr/>
              <a:t>14/04/2018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0C42790-BF55-4BA2-B6CD-E4F1C9A21AEF}"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DBABF244-73CA-4672-AD53-16327546C08C}" type="datetimeFigureOut">
              <a:rPr lang="es-ES" smtClean="0"/>
              <a:pPr/>
              <a:t>14/04/2018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00C42790-BF55-4BA2-B6CD-E4F1C9A21AEF}"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DBABF244-73CA-4672-AD53-16327546C08C}" type="datetimeFigureOut">
              <a:rPr lang="es-ES" smtClean="0"/>
              <a:pPr/>
              <a:t>14/04/2018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00C42790-BF55-4BA2-B6CD-E4F1C9A21AEF}"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BABF244-73CA-4672-AD53-16327546C08C}" type="datetimeFigureOut">
              <a:rPr lang="es-ES" smtClean="0"/>
              <a:pPr/>
              <a:t>14/04/2018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00C42790-BF55-4BA2-B6CD-E4F1C9A21AEF}"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DBABF244-73CA-4672-AD53-16327546C08C}" type="datetimeFigureOut">
              <a:rPr lang="es-ES" smtClean="0"/>
              <a:pPr/>
              <a:t>14/04/2018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0C42790-BF55-4BA2-B6CD-E4F1C9A21AEF}"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DBABF244-73CA-4672-AD53-16327546C08C}" type="datetimeFigureOut">
              <a:rPr lang="es-ES" smtClean="0"/>
              <a:pPr/>
              <a:t>14/04/2018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00C42790-BF55-4BA2-B6CD-E4F1C9A21AEF}"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BABF244-73CA-4672-AD53-16327546C08C}" type="datetimeFigureOut">
              <a:rPr lang="es-ES" smtClean="0"/>
              <a:pPr/>
              <a:t>14/04/2018</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0C42790-BF55-4BA2-B6CD-E4F1C9A21AEF}"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6.bin"/></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ES" dirty="0" smtClean="0"/>
              <a:t>Reacciones de transferencia de electrones</a:t>
            </a:r>
            <a:endParaRPr lang="es-ES" dirty="0"/>
          </a:p>
        </p:txBody>
      </p:sp>
      <p:sp>
        <p:nvSpPr>
          <p:cNvPr id="3" name="2 Subtítulo"/>
          <p:cNvSpPr>
            <a:spLocks noGrp="1"/>
          </p:cNvSpPr>
          <p:nvPr>
            <p:ph type="subTitle" idx="1"/>
          </p:nvPr>
        </p:nvSpPr>
        <p:spPr/>
        <p:txBody>
          <a:bodyPr>
            <a:normAutofit/>
          </a:bodyPr>
          <a:lstStyle/>
          <a:p>
            <a:r>
              <a:rPr lang="es-ES" sz="3600" dirty="0" smtClean="0"/>
              <a:t>C- PROCESOS ELECTROQUÍMICOS</a:t>
            </a:r>
            <a:endParaRPr lang="es-ES"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08720"/>
            <a:ext cx="8229600" cy="5415880"/>
          </a:xfrm>
        </p:spPr>
        <p:txBody>
          <a:bodyPr>
            <a:normAutofit lnSpcReduction="10000"/>
          </a:bodyPr>
          <a:lstStyle/>
          <a:p>
            <a:pPr algn="just"/>
            <a:r>
              <a:rPr lang="es-ES" dirty="0" smtClean="0"/>
              <a:t>El potencial estándar en estas condiciones se denomina </a:t>
            </a:r>
            <a:r>
              <a:rPr lang="es-ES" b="1" dirty="0" smtClean="0"/>
              <a:t>potencial estándar de electrodo</a:t>
            </a:r>
            <a:r>
              <a:rPr lang="es-ES" dirty="0" smtClean="0"/>
              <a:t>: E</a:t>
            </a:r>
            <a:r>
              <a:rPr lang="es-ES" baseline="30000" dirty="0" smtClean="0"/>
              <a:t>0</a:t>
            </a:r>
            <a:r>
              <a:rPr lang="es-ES" baseline="-25000" dirty="0" smtClean="0"/>
              <a:t>electrodo</a:t>
            </a:r>
            <a:r>
              <a:rPr lang="es-ES" dirty="0" smtClean="0"/>
              <a:t>.</a:t>
            </a:r>
          </a:p>
          <a:p>
            <a:pPr algn="just"/>
            <a:r>
              <a:rPr lang="es-ES" dirty="0" smtClean="0"/>
              <a:t>Este potencial estándar, indica la tendencia que tiene una determinada especie a reducirse y variará según cuál sea el agente reductor.</a:t>
            </a:r>
          </a:p>
          <a:p>
            <a:pPr algn="just"/>
            <a:r>
              <a:rPr lang="es-ES" dirty="0" smtClean="0"/>
              <a:t>Para determinar el potencial estándar de una determinada especie, se toma </a:t>
            </a:r>
            <a:r>
              <a:rPr lang="es-ES" b="1" dirty="0" smtClean="0"/>
              <a:t>como referencia el hidrógeno</a:t>
            </a:r>
            <a:r>
              <a:rPr lang="es-ES" dirty="0" smtClean="0"/>
              <a:t> al que se le asigna el valor de 0 voltios.</a:t>
            </a:r>
          </a:p>
          <a:p>
            <a:pPr algn="just"/>
            <a:r>
              <a:rPr lang="es-ES" b="1" dirty="0" smtClean="0"/>
              <a:t>El electrodo estándar de hidrógeno</a:t>
            </a:r>
            <a:r>
              <a:rPr lang="es-ES" dirty="0" smtClean="0"/>
              <a:t>, consiste en un electrodo de platino sumergido en una disolución ácida 1 M de iones H</a:t>
            </a:r>
            <a:r>
              <a:rPr lang="es-ES" baseline="30000" dirty="0" smtClean="0"/>
              <a:t>+</a:t>
            </a:r>
            <a:r>
              <a:rPr lang="es-ES" dirty="0" smtClean="0"/>
              <a:t>, a través del cual burbujea gas hidrógeno a la presión parcial de 1 atm.</a:t>
            </a:r>
            <a:endParaRPr lang="es-E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08720"/>
            <a:ext cx="8229600" cy="5415880"/>
          </a:xfrm>
        </p:spPr>
        <p:txBody>
          <a:bodyPr/>
          <a:lstStyle/>
          <a:p>
            <a:pPr algn="just"/>
            <a:r>
              <a:rPr lang="es-ES" dirty="0" smtClean="0"/>
              <a:t>Así, para determinar el potencial estándar del par </a:t>
            </a:r>
            <a:r>
              <a:rPr lang="es-ES" dirty="0" err="1" smtClean="0"/>
              <a:t>X</a:t>
            </a:r>
            <a:r>
              <a:rPr lang="es-ES" baseline="30000" dirty="0" err="1" smtClean="0"/>
              <a:t>n</a:t>
            </a:r>
            <a:r>
              <a:rPr lang="es-ES" baseline="30000" dirty="0" smtClean="0"/>
              <a:t>+</a:t>
            </a:r>
            <a:r>
              <a:rPr lang="es-ES" dirty="0" smtClean="0"/>
              <a:t>/X, consideramos un electrodo metálico X sumergido en una disolución 1 M de una sal de dicho ion, y medimos la diferencia de potencial de este electrodo frente al electrodo estándar de hidrógeno mediante la pila siguiente:</a:t>
            </a:r>
          </a:p>
          <a:p>
            <a:pPr algn="just"/>
            <a:endParaRPr lang="es-ES" dirty="0" smtClean="0"/>
          </a:p>
          <a:p>
            <a:pPr algn="just"/>
            <a:r>
              <a:rPr lang="es-ES" dirty="0" smtClean="0"/>
              <a:t>Dependiendo del electrodo X, el electrodo estándar de hidrógeno, actuará como ánodo o como cátodo. En cualquier caso, se le asigna un valor de 0V.</a:t>
            </a:r>
          </a:p>
          <a:p>
            <a:pPr algn="just"/>
            <a:r>
              <a:rPr lang="es-ES" dirty="0" smtClean="0"/>
              <a:t>Si el electrodo X, actúa como cátodo: </a:t>
            </a:r>
          </a:p>
          <a:p>
            <a:pPr algn="just">
              <a:buNone/>
            </a:pPr>
            <a:r>
              <a:rPr lang="es-ES" dirty="0" smtClean="0"/>
              <a:t>     </a:t>
            </a:r>
            <a:r>
              <a:rPr lang="el-GR" dirty="0" smtClean="0"/>
              <a:t>Δ</a:t>
            </a:r>
            <a:r>
              <a:rPr lang="es-ES" dirty="0" smtClean="0"/>
              <a:t>E</a:t>
            </a:r>
            <a:r>
              <a:rPr lang="es-ES" baseline="30000" dirty="0" smtClean="0"/>
              <a:t>0</a:t>
            </a:r>
            <a:r>
              <a:rPr lang="es-ES" baseline="-25000" dirty="0" smtClean="0"/>
              <a:t>pila</a:t>
            </a:r>
            <a:r>
              <a:rPr lang="es-ES" dirty="0" smtClean="0"/>
              <a:t>=E</a:t>
            </a:r>
            <a:r>
              <a:rPr lang="es-ES" baseline="30000" dirty="0" smtClean="0"/>
              <a:t>0</a:t>
            </a:r>
            <a:r>
              <a:rPr lang="es-ES" baseline="-25000" dirty="0" smtClean="0"/>
              <a:t>cátodo</a:t>
            </a:r>
            <a:r>
              <a:rPr lang="es-ES" dirty="0" smtClean="0"/>
              <a:t>-0,00 &gt;0   el potencial será positivo.</a:t>
            </a:r>
            <a:endParaRPr lang="es-ES" dirty="0"/>
          </a:p>
        </p:txBody>
      </p:sp>
      <p:graphicFrame>
        <p:nvGraphicFramePr>
          <p:cNvPr id="4" name="3 Objeto"/>
          <p:cNvGraphicFramePr>
            <a:graphicFrameLocks noChangeAspect="1"/>
          </p:cNvGraphicFramePr>
          <p:nvPr/>
        </p:nvGraphicFramePr>
        <p:xfrm>
          <a:off x="1619672" y="3356992"/>
          <a:ext cx="6336704" cy="495424"/>
        </p:xfrm>
        <a:graphic>
          <a:graphicData uri="http://schemas.openxmlformats.org/presentationml/2006/ole">
            <p:oleObj spid="_x0000_s21506" name="Ecuación" r:id="rId3" imgW="2577960" imgH="279360" progId="Equation.3">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487888"/>
          </a:xfrm>
        </p:spPr>
        <p:txBody>
          <a:bodyPr/>
          <a:lstStyle/>
          <a:p>
            <a:r>
              <a:rPr lang="es-ES" dirty="0" smtClean="0"/>
              <a:t>Si el electrodo X, actúa como ánodo:</a:t>
            </a:r>
          </a:p>
          <a:p>
            <a:r>
              <a:rPr lang="es-ES" dirty="0" smtClean="0"/>
              <a:t>ΔE</a:t>
            </a:r>
            <a:r>
              <a:rPr lang="es-ES" baseline="30000" dirty="0" smtClean="0"/>
              <a:t>0</a:t>
            </a:r>
            <a:r>
              <a:rPr lang="es-ES" baseline="-25000" dirty="0" smtClean="0"/>
              <a:t>pila</a:t>
            </a:r>
            <a:r>
              <a:rPr lang="es-ES" dirty="0" smtClean="0"/>
              <a:t>=0,00-E</a:t>
            </a:r>
            <a:r>
              <a:rPr lang="es-ES" baseline="30000" dirty="0" smtClean="0"/>
              <a:t>0</a:t>
            </a:r>
            <a:r>
              <a:rPr lang="es-ES" baseline="-25000" dirty="0" smtClean="0"/>
              <a:t>ánodo</a:t>
            </a:r>
            <a:r>
              <a:rPr lang="es-ES" dirty="0" smtClean="0"/>
              <a:t>  &lt;0</a:t>
            </a:r>
          </a:p>
          <a:p>
            <a:pPr algn="just"/>
            <a:r>
              <a:rPr lang="es-ES" dirty="0" smtClean="0"/>
              <a:t>El valor de la fuerza electromotriz medida nos dará directamente el valor del potencial estándar del par </a:t>
            </a:r>
            <a:r>
              <a:rPr lang="es-ES" dirty="0" err="1" smtClean="0"/>
              <a:t>X</a:t>
            </a:r>
            <a:r>
              <a:rPr lang="es-ES" baseline="30000" dirty="0" err="1" smtClean="0"/>
              <a:t>n</a:t>
            </a:r>
            <a:r>
              <a:rPr lang="es-ES" baseline="30000" dirty="0" smtClean="0"/>
              <a:t>+</a:t>
            </a:r>
            <a:r>
              <a:rPr lang="es-ES" dirty="0" smtClean="0"/>
              <a:t>/X  a 25ºC.</a:t>
            </a:r>
          </a:p>
          <a:p>
            <a:pPr algn="just"/>
            <a:r>
              <a:rPr lang="es-ES" dirty="0" smtClean="0"/>
              <a:t>Los potenciales de reducción estándar de diversos electrodos, han sido determinados a 25ºC y están tabulados.</a:t>
            </a:r>
          </a:p>
          <a:p>
            <a:pPr algn="just"/>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636680"/>
          </a:xfrm>
        </p:spPr>
        <p:txBody>
          <a:bodyPr>
            <a:normAutofit fontScale="90000"/>
          </a:bodyPr>
          <a:lstStyle/>
          <a:p>
            <a:pPr algn="ctr"/>
            <a:r>
              <a:rPr lang="es-ES" dirty="0" smtClean="0"/>
              <a:t>Pila </a:t>
            </a:r>
            <a:r>
              <a:rPr lang="es-ES" dirty="0" err="1" smtClean="0"/>
              <a:t>Daniell</a:t>
            </a:r>
            <a:endParaRPr lang="es-ES" dirty="0"/>
          </a:p>
        </p:txBody>
      </p:sp>
      <p:pic>
        <p:nvPicPr>
          <p:cNvPr id="4" name="3 Marcador de contenido" descr="pila daniell.jpg"/>
          <p:cNvPicPr>
            <a:picLocks noGrp="1" noChangeAspect="1"/>
          </p:cNvPicPr>
          <p:nvPr>
            <p:ph idx="1"/>
          </p:nvPr>
        </p:nvPicPr>
        <p:blipFill>
          <a:blip r:embed="rId2" cstate="print"/>
          <a:stretch>
            <a:fillRect/>
          </a:stretch>
        </p:blipFill>
        <p:spPr>
          <a:xfrm>
            <a:off x="467544" y="1772816"/>
            <a:ext cx="7920880" cy="4392488"/>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631904"/>
          </a:xfrm>
        </p:spPr>
        <p:txBody>
          <a:bodyPr>
            <a:normAutofit/>
          </a:bodyPr>
          <a:lstStyle/>
          <a:p>
            <a:pPr algn="just"/>
            <a:r>
              <a:rPr lang="es-ES" dirty="0" smtClean="0"/>
              <a:t>En el ánodo, se produce la oxidación del Zn metálico a iones Zn</a:t>
            </a:r>
            <a:r>
              <a:rPr lang="es-ES" baseline="30000" dirty="0" smtClean="0"/>
              <a:t>2+</a:t>
            </a:r>
            <a:r>
              <a:rPr lang="es-ES" dirty="0" smtClean="0"/>
              <a:t>  en disolución. Los electrones perdidos en la oxidación son transferidos al cátodo a través del hilo conductor, donde los iones Cu</a:t>
            </a:r>
            <a:r>
              <a:rPr lang="es-ES" baseline="30000" dirty="0" smtClean="0"/>
              <a:t>2+</a:t>
            </a:r>
            <a:r>
              <a:rPr lang="es-ES" dirty="0" smtClean="0"/>
              <a:t> de la disolución, los aceptan para reducirse a cobre metálico.</a:t>
            </a:r>
          </a:p>
          <a:p>
            <a:pPr algn="just"/>
            <a:r>
              <a:rPr lang="es-ES" dirty="0" smtClean="0"/>
              <a:t>De esta manera, </a:t>
            </a:r>
            <a:r>
              <a:rPr lang="es-ES" b="1" dirty="0" smtClean="0"/>
              <a:t>la lámina de Zn</a:t>
            </a:r>
            <a:r>
              <a:rPr lang="es-ES" dirty="0" smtClean="0"/>
              <a:t> </a:t>
            </a:r>
            <a:r>
              <a:rPr lang="es-ES" b="1" dirty="0" smtClean="0"/>
              <a:t>va disolviéndose, </a:t>
            </a:r>
            <a:r>
              <a:rPr lang="es-ES" dirty="0" smtClean="0"/>
              <a:t>mientras que la </a:t>
            </a:r>
            <a:r>
              <a:rPr lang="es-ES" b="1" dirty="0" smtClean="0"/>
              <a:t>lámina metálica de cobre aumenta su masa.</a:t>
            </a:r>
          </a:p>
          <a:p>
            <a:pPr algn="just"/>
            <a:r>
              <a:rPr lang="es-ES" dirty="0" smtClean="0"/>
              <a:t>Los potenciales estándar de reducción en la pila </a:t>
            </a:r>
            <a:r>
              <a:rPr lang="es-ES" dirty="0" err="1" smtClean="0"/>
              <a:t>Daniell</a:t>
            </a:r>
            <a:r>
              <a:rPr lang="es-ES" dirty="0" smtClean="0"/>
              <a:t> son: E</a:t>
            </a:r>
            <a:r>
              <a:rPr lang="es-ES" baseline="30000" dirty="0" smtClean="0"/>
              <a:t>0</a:t>
            </a:r>
            <a:r>
              <a:rPr lang="es-ES" dirty="0" smtClean="0"/>
              <a:t>(Zn</a:t>
            </a:r>
            <a:r>
              <a:rPr lang="es-ES" baseline="30000" dirty="0" smtClean="0"/>
              <a:t>2+</a:t>
            </a:r>
            <a:r>
              <a:rPr lang="es-ES" dirty="0" smtClean="0"/>
              <a:t>/Zn)=-0,76 V  y  E</a:t>
            </a:r>
            <a:r>
              <a:rPr lang="es-ES" baseline="30000" dirty="0" smtClean="0"/>
              <a:t>0</a:t>
            </a:r>
            <a:r>
              <a:rPr lang="es-ES" dirty="0" smtClean="0"/>
              <a:t>(Cu</a:t>
            </a:r>
            <a:r>
              <a:rPr lang="es-ES" baseline="30000" dirty="0" smtClean="0"/>
              <a:t>2+</a:t>
            </a:r>
            <a:r>
              <a:rPr lang="es-ES" dirty="0" smtClean="0"/>
              <a:t>/Cu)=+0,34.</a:t>
            </a:r>
          </a:p>
          <a:p>
            <a:pPr algn="just"/>
            <a:r>
              <a:rPr lang="es-ES" dirty="0" smtClean="0"/>
              <a:t>Al ser valores de reducción siempre se indicarán en el orden oxidante/reductor.</a:t>
            </a:r>
            <a:endParaRPr lang="es-E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487888"/>
          </a:xfrm>
        </p:spPr>
        <p:txBody>
          <a:bodyPr/>
          <a:lstStyle/>
          <a:p>
            <a:pPr algn="just"/>
            <a:r>
              <a:rPr lang="es-ES" dirty="0" smtClean="0"/>
              <a:t>El electrodo de mayor potencial estándar de reducción, corresponderá a la especie que se reduce y se situará en el cátodo (en este caso el Cu). El ánodo estará formado por el electrodo de </a:t>
            </a:r>
            <a:r>
              <a:rPr lang="es-ES" dirty="0" err="1" smtClean="0"/>
              <a:t>Zn.</a:t>
            </a:r>
            <a:endParaRPr lang="es-ES" dirty="0" smtClean="0"/>
          </a:p>
          <a:p>
            <a:pPr algn="just"/>
            <a:r>
              <a:rPr lang="es-ES" dirty="0" err="1" smtClean="0"/>
              <a:t>Semirreacciones</a:t>
            </a:r>
            <a:r>
              <a:rPr lang="es-ES" dirty="0" smtClean="0"/>
              <a:t> que tienen lugar en la pila </a:t>
            </a:r>
            <a:r>
              <a:rPr lang="es-ES" dirty="0" err="1" smtClean="0"/>
              <a:t>Daniell</a:t>
            </a:r>
            <a:r>
              <a:rPr lang="es-ES" dirty="0" smtClean="0"/>
              <a:t>:</a:t>
            </a:r>
          </a:p>
          <a:p>
            <a:pPr algn="just"/>
            <a:r>
              <a:rPr lang="es-ES" dirty="0" smtClean="0"/>
              <a:t>Reducción: Cu</a:t>
            </a:r>
            <a:r>
              <a:rPr lang="es-ES" baseline="30000" dirty="0" smtClean="0"/>
              <a:t>2+</a:t>
            </a:r>
            <a:r>
              <a:rPr lang="es-ES" dirty="0" smtClean="0"/>
              <a:t>+2e</a:t>
            </a:r>
            <a:r>
              <a:rPr lang="es-ES" baseline="30000" dirty="0" smtClean="0"/>
              <a:t>-</a:t>
            </a:r>
            <a:r>
              <a:rPr lang="es-ES" dirty="0" smtClean="0"/>
              <a:t>-&gt; Cu   (cátodo)   E</a:t>
            </a:r>
            <a:r>
              <a:rPr lang="es-ES" baseline="30000" dirty="0" smtClean="0"/>
              <a:t>0</a:t>
            </a:r>
            <a:r>
              <a:rPr lang="es-ES" dirty="0" smtClean="0"/>
              <a:t>=+0,34 V</a:t>
            </a:r>
          </a:p>
          <a:p>
            <a:pPr algn="just"/>
            <a:r>
              <a:rPr lang="es-ES" dirty="0" smtClean="0"/>
              <a:t>Oxidación:  Zn -&gt; Zn</a:t>
            </a:r>
            <a:r>
              <a:rPr lang="es-ES" baseline="30000" dirty="0" smtClean="0"/>
              <a:t>2+</a:t>
            </a:r>
            <a:r>
              <a:rPr lang="es-ES" dirty="0" smtClean="0"/>
              <a:t> + 2e (ánodo)    E</a:t>
            </a:r>
            <a:r>
              <a:rPr lang="es-ES" baseline="30000" dirty="0" smtClean="0"/>
              <a:t>0</a:t>
            </a:r>
            <a:r>
              <a:rPr lang="es-ES" dirty="0" smtClean="0"/>
              <a:t>=-0,76 V</a:t>
            </a:r>
          </a:p>
          <a:p>
            <a:pPr algn="just"/>
            <a:r>
              <a:rPr lang="es-ES" dirty="0" smtClean="0"/>
              <a:t>ΔE</a:t>
            </a:r>
            <a:r>
              <a:rPr lang="es-ES" baseline="30000" dirty="0" smtClean="0"/>
              <a:t>0</a:t>
            </a:r>
            <a:r>
              <a:rPr lang="es-ES" baseline="-25000" dirty="0" smtClean="0"/>
              <a:t>pila</a:t>
            </a:r>
            <a:r>
              <a:rPr lang="es-ES" dirty="0" smtClean="0"/>
              <a:t>= 0,34-(-0,76)=+1,1 V</a:t>
            </a:r>
          </a:p>
          <a:p>
            <a:pPr algn="just"/>
            <a:r>
              <a:rPr lang="es-ES" dirty="0" smtClean="0"/>
              <a:t>A continuación veremos qué significado tiene este potencial estándar de la pila o fuerza electromotriz.</a:t>
            </a:r>
            <a:endParaRPr lang="es-E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708688"/>
          </a:xfrm>
        </p:spPr>
        <p:txBody>
          <a:bodyPr>
            <a:normAutofit/>
          </a:bodyPr>
          <a:lstStyle/>
          <a:p>
            <a:r>
              <a:rPr lang="es-ES" sz="4000" dirty="0" smtClean="0"/>
              <a:t>Espontaneidad de la reacción química</a:t>
            </a:r>
            <a:endParaRPr lang="es-ES" sz="4000" dirty="0"/>
          </a:p>
        </p:txBody>
      </p:sp>
      <p:sp>
        <p:nvSpPr>
          <p:cNvPr id="3" name="2 Marcador de contenido"/>
          <p:cNvSpPr>
            <a:spLocks noGrp="1"/>
          </p:cNvSpPr>
          <p:nvPr>
            <p:ph idx="1"/>
          </p:nvPr>
        </p:nvSpPr>
        <p:spPr>
          <a:xfrm>
            <a:off x="457200" y="1628800"/>
            <a:ext cx="8229600" cy="4695800"/>
          </a:xfrm>
        </p:spPr>
        <p:txBody>
          <a:bodyPr/>
          <a:lstStyle/>
          <a:p>
            <a:pPr algn="just"/>
            <a:r>
              <a:rPr lang="es-ES" dirty="0" smtClean="0"/>
              <a:t>Sabemos que una pila transforma energía química en energía eléctrica, pero la máxima cantidad de trabajo útil que puede obtenerse está limitada por la variación de energía libre de la reacción: </a:t>
            </a:r>
            <a:r>
              <a:rPr lang="el-GR" dirty="0" smtClean="0"/>
              <a:t>Δ</a:t>
            </a:r>
            <a:r>
              <a:rPr lang="es-ES" dirty="0" smtClean="0"/>
              <a:t>G=</a:t>
            </a:r>
            <a:r>
              <a:rPr lang="es-ES" dirty="0" err="1" smtClean="0"/>
              <a:t>W</a:t>
            </a:r>
            <a:r>
              <a:rPr lang="es-ES" baseline="-25000" dirty="0" err="1" smtClean="0"/>
              <a:t>eléctrico</a:t>
            </a:r>
            <a:r>
              <a:rPr lang="es-ES" dirty="0" smtClean="0"/>
              <a:t>.</a:t>
            </a:r>
          </a:p>
          <a:p>
            <a:pPr algn="just"/>
            <a:r>
              <a:rPr lang="es-ES" dirty="0" smtClean="0"/>
              <a:t>El trabajo eléctrico viene dado por la cantidad de carga (q) que circula por el circuito multiplicada por la </a:t>
            </a:r>
            <a:r>
              <a:rPr lang="es-ES" dirty="0" err="1" smtClean="0"/>
              <a:t>fem</a:t>
            </a:r>
            <a:r>
              <a:rPr lang="es-ES" dirty="0" smtClean="0"/>
              <a:t> de la pila (</a:t>
            </a:r>
            <a:r>
              <a:rPr lang="es-ES" dirty="0" err="1" smtClean="0"/>
              <a:t>E</a:t>
            </a:r>
            <a:r>
              <a:rPr lang="es-ES" baseline="-25000" dirty="0" err="1" smtClean="0"/>
              <a:t>pila</a:t>
            </a:r>
            <a:r>
              <a:rPr lang="es-ES" dirty="0" smtClean="0"/>
              <a:t>) con signo negativo. El signo menos corresponde a que el trabajo eléctrico producido es a costa de la pérdida de energía química de los reactivos:</a:t>
            </a:r>
          </a:p>
          <a:p>
            <a:pPr algn="ctr"/>
            <a:r>
              <a:rPr lang="es-ES" dirty="0" err="1" smtClean="0"/>
              <a:t>W</a:t>
            </a:r>
            <a:r>
              <a:rPr lang="es-ES" baseline="-25000" dirty="0" err="1" smtClean="0"/>
              <a:t>eléctrico</a:t>
            </a:r>
            <a:r>
              <a:rPr lang="es-ES" dirty="0" smtClean="0"/>
              <a:t>=-q.</a:t>
            </a:r>
            <a:r>
              <a:rPr lang="el-GR" dirty="0" smtClean="0"/>
              <a:t>Δ</a:t>
            </a:r>
            <a:r>
              <a:rPr lang="es-ES" dirty="0" err="1" smtClean="0"/>
              <a:t>E</a:t>
            </a:r>
            <a:r>
              <a:rPr lang="es-ES" baseline="-25000" dirty="0" err="1" smtClean="0"/>
              <a:t>pila</a:t>
            </a:r>
            <a:endParaRPr lang="es-E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487888"/>
          </a:xfrm>
        </p:spPr>
        <p:txBody>
          <a:bodyPr/>
          <a:lstStyle/>
          <a:p>
            <a:r>
              <a:rPr lang="es-ES" dirty="0" smtClean="0"/>
              <a:t>La cantidad de carga eléctrica que transporta 1 mol de electrones es la </a:t>
            </a:r>
            <a:r>
              <a:rPr lang="es-ES" b="1" dirty="0" smtClean="0"/>
              <a:t>constante de </a:t>
            </a:r>
            <a:r>
              <a:rPr lang="es-ES" b="1" dirty="0" err="1" smtClean="0"/>
              <a:t>Faraday</a:t>
            </a:r>
            <a:r>
              <a:rPr lang="es-ES" b="1" dirty="0" smtClean="0"/>
              <a:t>:</a:t>
            </a:r>
          </a:p>
          <a:p>
            <a:endParaRPr lang="es-ES" b="1" dirty="0" smtClean="0"/>
          </a:p>
          <a:p>
            <a:endParaRPr lang="es-ES" b="1" dirty="0" smtClean="0"/>
          </a:p>
          <a:p>
            <a:pPr algn="just"/>
            <a:r>
              <a:rPr lang="es-ES" dirty="0" smtClean="0"/>
              <a:t>La carga eléctrica transportada por n moles de electrones  será: q=</a:t>
            </a:r>
            <a:r>
              <a:rPr lang="es-ES" dirty="0" err="1" smtClean="0"/>
              <a:t>nF</a:t>
            </a:r>
            <a:r>
              <a:rPr lang="es-ES" dirty="0" smtClean="0"/>
              <a:t>.</a:t>
            </a:r>
          </a:p>
          <a:p>
            <a:pPr algn="just"/>
            <a:r>
              <a:rPr lang="es-ES" dirty="0" smtClean="0"/>
              <a:t>Por lo tanto: </a:t>
            </a:r>
            <a:r>
              <a:rPr lang="es-ES" dirty="0" err="1" smtClean="0"/>
              <a:t>W</a:t>
            </a:r>
            <a:r>
              <a:rPr lang="es-ES" baseline="-25000" dirty="0" err="1" smtClean="0"/>
              <a:t>eléctrico</a:t>
            </a:r>
            <a:r>
              <a:rPr lang="es-ES" dirty="0" smtClean="0"/>
              <a:t>=-</a:t>
            </a:r>
            <a:r>
              <a:rPr lang="es-ES" dirty="0" err="1" smtClean="0"/>
              <a:t>n.F.E</a:t>
            </a:r>
            <a:r>
              <a:rPr lang="es-ES" baseline="-25000" dirty="0" err="1" smtClean="0"/>
              <a:t>pila</a:t>
            </a:r>
            <a:endParaRPr lang="es-ES" dirty="0" smtClean="0"/>
          </a:p>
          <a:p>
            <a:r>
              <a:rPr lang="es-ES" dirty="0" smtClean="0"/>
              <a:t>Y en función de la energía libre: </a:t>
            </a:r>
            <a:r>
              <a:rPr lang="el-GR" dirty="0" smtClean="0"/>
              <a:t>Δ</a:t>
            </a:r>
            <a:r>
              <a:rPr lang="es-ES" dirty="0" smtClean="0"/>
              <a:t>G=-</a:t>
            </a:r>
            <a:r>
              <a:rPr lang="es-ES" dirty="0" err="1" smtClean="0"/>
              <a:t>nFE</a:t>
            </a:r>
            <a:r>
              <a:rPr lang="es-ES" baseline="-25000" dirty="0" err="1" smtClean="0"/>
              <a:t>pila</a:t>
            </a:r>
            <a:endParaRPr lang="es-ES" dirty="0" smtClean="0"/>
          </a:p>
          <a:p>
            <a:pPr algn="just"/>
            <a:r>
              <a:rPr lang="es-ES" dirty="0" smtClean="0"/>
              <a:t>Por lo tanto, si </a:t>
            </a:r>
            <a:r>
              <a:rPr lang="es-ES" dirty="0" err="1" smtClean="0"/>
              <a:t>E</a:t>
            </a:r>
            <a:r>
              <a:rPr lang="es-ES" baseline="-25000" dirty="0" err="1" smtClean="0"/>
              <a:t>pila</a:t>
            </a:r>
            <a:r>
              <a:rPr lang="es-ES" dirty="0" smtClean="0"/>
              <a:t>&gt;0  </a:t>
            </a:r>
            <a:r>
              <a:rPr lang="el-GR" dirty="0" smtClean="0"/>
              <a:t>Δ</a:t>
            </a:r>
            <a:r>
              <a:rPr lang="es-ES" dirty="0" smtClean="0"/>
              <a:t>G&lt;0 y la reacción será espontánea.</a:t>
            </a:r>
          </a:p>
          <a:p>
            <a:pPr algn="just"/>
            <a:r>
              <a:rPr lang="es-ES" dirty="0" smtClean="0"/>
              <a:t>Si por el contrario, </a:t>
            </a:r>
            <a:r>
              <a:rPr lang="es-ES" dirty="0" err="1" smtClean="0"/>
              <a:t>E</a:t>
            </a:r>
            <a:r>
              <a:rPr lang="es-ES" baseline="-25000" dirty="0" err="1" smtClean="0"/>
              <a:t>pila</a:t>
            </a:r>
            <a:r>
              <a:rPr lang="es-ES" dirty="0" smtClean="0"/>
              <a:t>&lt;0     </a:t>
            </a:r>
            <a:r>
              <a:rPr lang="el-GR" dirty="0" smtClean="0"/>
              <a:t>Δ</a:t>
            </a:r>
            <a:r>
              <a:rPr lang="es-ES" dirty="0" smtClean="0"/>
              <a:t>G&gt;0 y la reacción no será espontánea.</a:t>
            </a:r>
          </a:p>
          <a:p>
            <a:endParaRPr lang="es-ES" dirty="0" smtClean="0"/>
          </a:p>
          <a:p>
            <a:pPr algn="ctr"/>
            <a:endParaRPr lang="es-ES" dirty="0"/>
          </a:p>
        </p:txBody>
      </p:sp>
      <p:graphicFrame>
        <p:nvGraphicFramePr>
          <p:cNvPr id="4" name="3 Objeto"/>
          <p:cNvGraphicFramePr>
            <a:graphicFrameLocks noChangeAspect="1"/>
          </p:cNvGraphicFramePr>
          <p:nvPr/>
        </p:nvGraphicFramePr>
        <p:xfrm>
          <a:off x="1763688" y="1772816"/>
          <a:ext cx="5472608" cy="792088"/>
        </p:xfrm>
        <a:graphic>
          <a:graphicData uri="http://schemas.openxmlformats.org/presentationml/2006/ole">
            <p:oleObj spid="_x0000_s25602" name="Ecuación" r:id="rId3" imgW="2920680" imgH="419040" progId="Equation.3">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708688"/>
          </a:xfrm>
        </p:spPr>
        <p:txBody>
          <a:bodyPr>
            <a:normAutofit fontScale="90000"/>
          </a:bodyPr>
          <a:lstStyle/>
          <a:p>
            <a:pPr algn="ctr"/>
            <a:r>
              <a:rPr lang="es-ES" dirty="0" smtClean="0"/>
              <a:t>ELECTROLISIS</a:t>
            </a:r>
            <a:endParaRPr lang="es-ES" dirty="0"/>
          </a:p>
        </p:txBody>
      </p:sp>
      <p:sp>
        <p:nvSpPr>
          <p:cNvPr id="3" name="2 Marcador de contenido"/>
          <p:cNvSpPr>
            <a:spLocks noGrp="1"/>
          </p:cNvSpPr>
          <p:nvPr>
            <p:ph idx="1"/>
          </p:nvPr>
        </p:nvSpPr>
        <p:spPr>
          <a:xfrm>
            <a:off x="457200" y="1484784"/>
            <a:ext cx="8229600" cy="4839816"/>
          </a:xfrm>
        </p:spPr>
        <p:txBody>
          <a:bodyPr/>
          <a:lstStyle/>
          <a:p>
            <a:pPr algn="just"/>
            <a:r>
              <a:rPr lang="es-ES" dirty="0" smtClean="0"/>
              <a:t>En las pilas o celdas galvánicas, el potencial o f.e.m. de la pila es una medida de la fuerza impulsora de la reacción. En estos sistemas la energía libre que se libera se transforma en energía eléctrica.</a:t>
            </a:r>
          </a:p>
          <a:p>
            <a:pPr algn="just"/>
            <a:r>
              <a:rPr lang="es-ES" dirty="0" smtClean="0"/>
              <a:t>Si a una celda galvánica, se le opone una f.e.m. mayor que la que proporciona, la reacción espontánea de la pila se invierte y tiene lugar un proceso electroquímico (no espontáneo) denominado </a:t>
            </a:r>
            <a:r>
              <a:rPr lang="es-ES" b="1" dirty="0" smtClean="0"/>
              <a:t>electrolisis.</a:t>
            </a:r>
            <a:endParaRPr lang="es-ES" dirty="0" smtClean="0"/>
          </a:p>
          <a:p>
            <a:pPr algn="just"/>
            <a:r>
              <a:rPr lang="es-ES" dirty="0" smtClean="0"/>
              <a:t>La electrolisis es por lo tanto, el proceso opuesto al que tiene lugar en una pila. En el transcurso del mismo, la energía eléctrica se transforma en energía química.</a:t>
            </a:r>
            <a:endParaRPr lang="es-E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80728"/>
            <a:ext cx="8229600" cy="5343872"/>
          </a:xfrm>
        </p:spPr>
        <p:txBody>
          <a:bodyPr>
            <a:normAutofit fontScale="92500"/>
          </a:bodyPr>
          <a:lstStyle/>
          <a:p>
            <a:pPr algn="just"/>
            <a:r>
              <a:rPr lang="es-ES" dirty="0" smtClean="0"/>
              <a:t>El término electrolisis hace referencia a que mediante la aplicación de una f.e.m. externa (electro-), un compuesto químico se descompone (-lisis) en sus elementos.</a:t>
            </a:r>
          </a:p>
          <a:p>
            <a:pPr algn="just"/>
            <a:r>
              <a:rPr lang="es-ES" dirty="0" smtClean="0"/>
              <a:t>Los procesos electrolíticos se realizan en unos dispositivos llamados </a:t>
            </a:r>
            <a:r>
              <a:rPr lang="es-ES" b="1" dirty="0" smtClean="0"/>
              <a:t>celdas o cubas electrolíticas</a:t>
            </a:r>
            <a:r>
              <a:rPr lang="es-ES" dirty="0" smtClean="0"/>
              <a:t>, y como en cualquier dispositivo electroquímico, en el ánodo, se produce la oxidación y en el cátodo, la reducción.</a:t>
            </a:r>
          </a:p>
          <a:p>
            <a:pPr algn="just"/>
            <a:r>
              <a:rPr lang="es-ES" dirty="0" smtClean="0"/>
              <a:t>El dispositivo más elemental para llevar a cabo una electrolisis consiste en:</a:t>
            </a:r>
          </a:p>
          <a:p>
            <a:pPr algn="just"/>
            <a:r>
              <a:rPr lang="es-ES" dirty="0" smtClean="0"/>
              <a:t> Un recipiente, llamado, cuba o celda electrolítica, que contiene el electrolito. Recuerda que un electrolito es una sustancia que contiene iones libres. Los  electrolitos más frecuentes, son, las disoluciones iónicas.</a:t>
            </a:r>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708688"/>
          </a:xfrm>
        </p:spPr>
        <p:txBody>
          <a:bodyPr>
            <a:normAutofit fontScale="90000"/>
          </a:bodyPr>
          <a:lstStyle/>
          <a:p>
            <a:r>
              <a:rPr lang="es-ES" dirty="0" smtClean="0"/>
              <a:t>Procesos electroquímicos</a:t>
            </a:r>
            <a:endParaRPr lang="es-ES" dirty="0"/>
          </a:p>
        </p:txBody>
      </p:sp>
      <p:sp>
        <p:nvSpPr>
          <p:cNvPr id="3" name="2 Marcador de contenido"/>
          <p:cNvSpPr>
            <a:spLocks noGrp="1"/>
          </p:cNvSpPr>
          <p:nvPr>
            <p:ph idx="1"/>
          </p:nvPr>
        </p:nvSpPr>
        <p:spPr>
          <a:xfrm>
            <a:off x="457200" y="1556792"/>
            <a:ext cx="8229600" cy="4767808"/>
          </a:xfrm>
        </p:spPr>
        <p:txBody>
          <a:bodyPr/>
          <a:lstStyle/>
          <a:p>
            <a:pPr algn="just"/>
            <a:r>
              <a:rPr lang="es-ES" dirty="0" smtClean="0"/>
              <a:t>Un proceso electroquímico es una reacción </a:t>
            </a:r>
            <a:r>
              <a:rPr lang="es-ES" dirty="0" err="1" smtClean="0"/>
              <a:t>rédox</a:t>
            </a:r>
            <a:r>
              <a:rPr lang="es-ES" dirty="0" smtClean="0"/>
              <a:t> mediante la cual se puede transformar la energía química en eléctrica, o viceversa, la energía eléctrica en química dependiendo de la espontaneidad o no espontaneidad del proceso electroquímico.</a:t>
            </a:r>
          </a:p>
          <a:p>
            <a:pPr algn="just"/>
            <a:r>
              <a:rPr lang="es-ES" dirty="0" smtClean="0"/>
              <a:t>Según la Termoquímica, una reacción química es espontánea cuando la variación de energía libre de </a:t>
            </a:r>
            <a:r>
              <a:rPr lang="es-ES" dirty="0" err="1" smtClean="0"/>
              <a:t>Gibbs</a:t>
            </a:r>
            <a:r>
              <a:rPr lang="es-ES" dirty="0" smtClean="0"/>
              <a:t> es menor que 0 (</a:t>
            </a:r>
            <a:r>
              <a:rPr lang="el-GR" dirty="0" smtClean="0"/>
              <a:t>Δ</a:t>
            </a:r>
            <a:r>
              <a:rPr lang="es-ES" dirty="0" smtClean="0"/>
              <a:t>G&lt;0). En este caso el proceso favorecido es el que corresponde al paso de izquierda a derecha de la ecuación química que establece el proceso.</a:t>
            </a:r>
            <a:endParaRPr lang="es-E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64704"/>
            <a:ext cx="8229600" cy="5559896"/>
          </a:xfrm>
        </p:spPr>
        <p:txBody>
          <a:bodyPr/>
          <a:lstStyle/>
          <a:p>
            <a:r>
              <a:rPr lang="es-ES" dirty="0" smtClean="0"/>
              <a:t>Dos electrodos, químicamente inertes, normalmente de grafito o platino entre los que se establece el contacto eléctrico.</a:t>
            </a:r>
          </a:p>
          <a:p>
            <a:r>
              <a:rPr lang="es-ES" dirty="0" smtClean="0"/>
              <a:t>Un generador de corriente continua (c.c.).</a:t>
            </a:r>
          </a:p>
          <a:p>
            <a:pPr algn="just"/>
            <a:r>
              <a:rPr lang="es-ES" dirty="0" smtClean="0"/>
              <a:t>La </a:t>
            </a:r>
            <a:r>
              <a:rPr lang="es-ES" b="1" dirty="0" smtClean="0"/>
              <a:t>polaridad </a:t>
            </a:r>
            <a:r>
              <a:rPr lang="es-ES" dirty="0" smtClean="0"/>
              <a:t>de los electrodos es inversa a la de la pila: el ánodo es el electrodo positivo y el cátodo el electrodo negativo.</a:t>
            </a:r>
          </a:p>
          <a:p>
            <a:pPr algn="just"/>
            <a:r>
              <a:rPr lang="es-ES" dirty="0" smtClean="0"/>
              <a:t>Mientras que en una pila, los electrodos son los bornes del generador eléctrico que es la pila, en una cuba, los electrodos son los conductores que se conectan al generador externo. El ánodo se conecta al polo positivo del generador y el cátodo, al negativo.</a:t>
            </a:r>
            <a:endParaRPr lang="es-E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52736"/>
            <a:ext cx="8229600" cy="5271864"/>
          </a:xfrm>
        </p:spPr>
        <p:txBody>
          <a:bodyPr/>
          <a:lstStyle/>
          <a:p>
            <a:pPr algn="just"/>
            <a:r>
              <a:rPr lang="es-ES" dirty="0" smtClean="0"/>
              <a:t>Para que se produzca la electrolisis, es necesario aplicar a los electrodos, una diferencia de potencial que sea al menos igual al potencial de la pila correspondiente a la reacción inversa. En la práctica, hace falta una diferencia de potencial bastante superior a causa de la resistencia interna del dispositivo.</a:t>
            </a:r>
          </a:p>
          <a:p>
            <a:pPr algn="just"/>
            <a:r>
              <a:rPr lang="es-ES" dirty="0" smtClean="0"/>
              <a:t>Los </a:t>
            </a:r>
            <a:r>
              <a:rPr lang="es-ES" b="1" dirty="0" smtClean="0"/>
              <a:t>aspectos cuantitativos de la electrolisis</a:t>
            </a:r>
            <a:r>
              <a:rPr lang="es-ES" dirty="0" smtClean="0"/>
              <a:t> están relacionados con la </a:t>
            </a:r>
            <a:r>
              <a:rPr lang="es-ES" dirty="0" err="1" smtClean="0"/>
              <a:t>estequiometría</a:t>
            </a:r>
            <a:r>
              <a:rPr lang="es-ES" dirty="0" smtClean="0"/>
              <a:t> de la reacción </a:t>
            </a:r>
            <a:r>
              <a:rPr lang="es-ES" dirty="0" err="1" smtClean="0"/>
              <a:t>rédox</a:t>
            </a:r>
            <a:r>
              <a:rPr lang="es-ES" dirty="0" smtClean="0"/>
              <a:t> que tiene lugar y con los moles de electrones que intervienen en el proceso de transferencia </a:t>
            </a:r>
            <a:r>
              <a:rPr lang="es-ES" dirty="0" err="1" smtClean="0"/>
              <a:t>rédox</a:t>
            </a:r>
            <a:r>
              <a:rPr lang="es-ES" dirty="0" smtClean="0"/>
              <a:t>.</a:t>
            </a:r>
            <a:endParaRPr lang="es-E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564672"/>
          </a:xfrm>
        </p:spPr>
        <p:txBody>
          <a:bodyPr>
            <a:normAutofit fontScale="90000"/>
          </a:bodyPr>
          <a:lstStyle/>
          <a:p>
            <a:pPr algn="ctr"/>
            <a:r>
              <a:rPr lang="es-ES" dirty="0" smtClean="0"/>
              <a:t>Leyes de </a:t>
            </a:r>
            <a:r>
              <a:rPr lang="es-ES" dirty="0" err="1" smtClean="0"/>
              <a:t>Faraday</a:t>
            </a:r>
            <a:endParaRPr lang="es-ES" dirty="0"/>
          </a:p>
        </p:txBody>
      </p:sp>
      <p:sp>
        <p:nvSpPr>
          <p:cNvPr id="3" name="2 Marcador de contenido"/>
          <p:cNvSpPr>
            <a:spLocks noGrp="1"/>
          </p:cNvSpPr>
          <p:nvPr>
            <p:ph idx="1"/>
          </p:nvPr>
        </p:nvSpPr>
        <p:spPr>
          <a:xfrm>
            <a:off x="457200" y="1484784"/>
            <a:ext cx="8229600" cy="4839816"/>
          </a:xfrm>
        </p:spPr>
        <p:txBody>
          <a:bodyPr>
            <a:normAutofit lnSpcReduction="10000"/>
          </a:bodyPr>
          <a:lstStyle/>
          <a:p>
            <a:pPr algn="just"/>
            <a:r>
              <a:rPr lang="es-ES" dirty="0" smtClean="0"/>
              <a:t>El científico inglés M. </a:t>
            </a:r>
            <a:r>
              <a:rPr lang="es-ES" dirty="0" err="1" smtClean="0"/>
              <a:t>Faraday</a:t>
            </a:r>
            <a:r>
              <a:rPr lang="es-ES" dirty="0" smtClean="0"/>
              <a:t> llevó a cabo los primeros estudios cuantitativos sobre la electrolisis entre 1832 y 1833, cuando aun no se conocía la existencia de electrones. Sus estudios sirvieron como base experimental para el estudio posterior de  la naturaleza eléctrica de la materia.</a:t>
            </a:r>
          </a:p>
          <a:p>
            <a:pPr algn="just"/>
            <a:r>
              <a:rPr lang="es-ES" dirty="0" err="1" smtClean="0"/>
              <a:t>Faraday</a:t>
            </a:r>
            <a:r>
              <a:rPr lang="es-ES" dirty="0" smtClean="0"/>
              <a:t> midió con gran exactitud la cantidad de corriente eléctrica que atravesaba electrolitos de sales metálicas y buscó la relación entre tales cantidades </a:t>
            </a:r>
            <a:r>
              <a:rPr lang="es-ES" dirty="0" err="1" smtClean="0"/>
              <a:t>yu</a:t>
            </a:r>
            <a:r>
              <a:rPr lang="es-ES" dirty="0" smtClean="0"/>
              <a:t> la masa de metal depositado en el electrodo. </a:t>
            </a:r>
          </a:p>
          <a:p>
            <a:pPr algn="just"/>
            <a:r>
              <a:rPr lang="es-ES" dirty="0" smtClean="0"/>
              <a:t>Las mediciones anteriores condujeron al establecimiento de las </a:t>
            </a:r>
            <a:r>
              <a:rPr lang="es-ES" b="1" dirty="0" smtClean="0"/>
              <a:t>leyes de </a:t>
            </a:r>
            <a:r>
              <a:rPr lang="es-ES" b="1" dirty="0" err="1" smtClean="0"/>
              <a:t>Faraday</a:t>
            </a:r>
            <a:r>
              <a:rPr lang="es-ES" b="1" dirty="0" smtClean="0"/>
              <a:t>.</a:t>
            </a:r>
            <a:endParaRPr lang="es-ES"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487888"/>
          </a:xfrm>
        </p:spPr>
        <p:txBody>
          <a:bodyPr>
            <a:normAutofit fontScale="92500" lnSpcReduction="20000"/>
          </a:bodyPr>
          <a:lstStyle/>
          <a:p>
            <a:pPr algn="just"/>
            <a:r>
              <a:rPr lang="es-ES" dirty="0" smtClean="0"/>
              <a:t>1ª . La masa (m) de metal depositada en un electrodo es directamente proporcional a la cantidad de carga (q) que ha </a:t>
            </a:r>
            <a:r>
              <a:rPr lang="es-ES" dirty="0" smtClean="0"/>
              <a:t>circulado, es decir, al producto de la intensidad de la corriente I, por el tiempo que ha circulado: Q=</a:t>
            </a:r>
            <a:r>
              <a:rPr lang="es-ES" dirty="0" err="1" smtClean="0"/>
              <a:t>It</a:t>
            </a:r>
            <a:endParaRPr lang="es-ES" dirty="0" smtClean="0"/>
          </a:p>
          <a:p>
            <a:pPr algn="just"/>
            <a:r>
              <a:rPr lang="es-ES" dirty="0" smtClean="0"/>
              <a:t>2ª . Las masas (</a:t>
            </a:r>
            <a:r>
              <a:rPr lang="es-ES" dirty="0" err="1" smtClean="0"/>
              <a:t>mA</a:t>
            </a:r>
            <a:r>
              <a:rPr lang="es-ES" dirty="0" smtClean="0"/>
              <a:t>, </a:t>
            </a:r>
            <a:r>
              <a:rPr lang="es-ES" dirty="0" err="1" smtClean="0"/>
              <a:t>mB</a:t>
            </a:r>
            <a:r>
              <a:rPr lang="es-ES" dirty="0" smtClean="0"/>
              <a:t>,…) de diferentes metales depositados en un electrodo por la misma cantidad de carga eléctrica, son directamente proporcionales a las masas molares de cada sustancia, e inversamente proporcionales a la carga eléctrica de sus iones presentes en el electrolito</a:t>
            </a:r>
            <a:r>
              <a:rPr lang="es-ES" dirty="0" smtClean="0"/>
              <a:t>. Es decir, para una determinada cantidad de electricidad, la cantidad de sustancia depositada o liberada es proporcional a su equivalente químico.</a:t>
            </a:r>
          </a:p>
          <a:p>
            <a:pPr algn="just"/>
            <a:r>
              <a:rPr lang="es-ES" dirty="0" smtClean="0"/>
              <a:t>La cantidad de electricidad necesaria para depositar o liberar un equivalente químico de cualquier sustancia es constante e igual a 96487 culombios. Esta cantidad, es la constante de </a:t>
            </a:r>
            <a:r>
              <a:rPr lang="es-ES" dirty="0" err="1" smtClean="0"/>
              <a:t>Faraday</a:t>
            </a:r>
            <a:r>
              <a:rPr lang="es-ES" dirty="0" smtClean="0"/>
              <a:t> y en los cálculos se aproximará por 96500 C.</a:t>
            </a:r>
            <a:endParaRPr lang="es-ES" dirty="0" smtClean="0"/>
          </a:p>
          <a:p>
            <a:pPr algn="just"/>
            <a:endParaRPr lang="es-E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708688"/>
          </a:xfrm>
        </p:spPr>
        <p:txBody>
          <a:bodyPr>
            <a:normAutofit fontScale="90000"/>
          </a:bodyPr>
          <a:lstStyle/>
          <a:p>
            <a:pPr algn="ctr"/>
            <a:r>
              <a:rPr lang="es-ES" dirty="0" err="1" smtClean="0"/>
              <a:t>Estequiometría</a:t>
            </a:r>
            <a:r>
              <a:rPr lang="es-ES" dirty="0" smtClean="0"/>
              <a:t> de la electrolisis</a:t>
            </a:r>
            <a:endParaRPr lang="es-ES" dirty="0"/>
          </a:p>
        </p:txBody>
      </p:sp>
      <p:sp>
        <p:nvSpPr>
          <p:cNvPr id="3" name="2 Marcador de contenido"/>
          <p:cNvSpPr>
            <a:spLocks noGrp="1"/>
          </p:cNvSpPr>
          <p:nvPr>
            <p:ph idx="1"/>
          </p:nvPr>
        </p:nvSpPr>
        <p:spPr>
          <a:xfrm>
            <a:off x="457200" y="1556792"/>
            <a:ext cx="8229600" cy="4767808"/>
          </a:xfrm>
        </p:spPr>
        <p:txBody>
          <a:bodyPr/>
          <a:lstStyle/>
          <a:p>
            <a:pPr algn="just"/>
            <a:r>
              <a:rPr lang="es-ES" dirty="0" smtClean="0"/>
              <a:t>Supongamos un proceso electrolítico de un compuesto genérico </a:t>
            </a:r>
            <a:r>
              <a:rPr lang="es-ES" dirty="0" err="1" smtClean="0"/>
              <a:t>A</a:t>
            </a:r>
            <a:r>
              <a:rPr lang="es-ES" baseline="-25000" dirty="0" err="1" smtClean="0"/>
              <a:t>m</a:t>
            </a:r>
            <a:r>
              <a:rPr lang="es-ES" dirty="0" err="1" smtClean="0"/>
              <a:t>B</a:t>
            </a:r>
            <a:r>
              <a:rPr lang="es-ES" baseline="-25000" dirty="0" err="1" smtClean="0"/>
              <a:t>n</a:t>
            </a:r>
            <a:r>
              <a:rPr lang="es-ES" dirty="0" smtClean="0"/>
              <a:t>. Tendrán lugar las siguientes </a:t>
            </a:r>
            <a:r>
              <a:rPr lang="es-ES" dirty="0" err="1" smtClean="0"/>
              <a:t>semirreacciones</a:t>
            </a:r>
            <a:r>
              <a:rPr lang="es-ES" dirty="0" smtClean="0"/>
              <a:t>:</a:t>
            </a:r>
          </a:p>
          <a:p>
            <a:pPr algn="just"/>
            <a:endParaRPr lang="es-ES" dirty="0" smtClean="0"/>
          </a:p>
          <a:p>
            <a:pPr algn="just"/>
            <a:r>
              <a:rPr lang="es-ES" dirty="0" smtClean="0"/>
              <a:t>La reacción global será: </a:t>
            </a:r>
          </a:p>
          <a:p>
            <a:pPr algn="just"/>
            <a:r>
              <a:rPr lang="es-ES" dirty="0" smtClean="0"/>
              <a:t>Según la reacción anterior, la carga total que debe pasar por la celda electrolítica para producir 1 mol de A, es n moles de electrones y para producir 1 mol de B es m moles.</a:t>
            </a:r>
          </a:p>
          <a:p>
            <a:pPr algn="just"/>
            <a:r>
              <a:rPr lang="es-ES" dirty="0" smtClean="0"/>
              <a:t>Si pasan </a:t>
            </a:r>
            <a:r>
              <a:rPr lang="es-ES" dirty="0" err="1" smtClean="0"/>
              <a:t>m.n</a:t>
            </a:r>
            <a:r>
              <a:rPr lang="es-ES" dirty="0" smtClean="0"/>
              <a:t> moles de electrones por la celda electrolítica, se depositarán m moles de A y n de B.</a:t>
            </a:r>
          </a:p>
          <a:p>
            <a:pPr algn="just"/>
            <a:endParaRPr lang="es-ES" dirty="0"/>
          </a:p>
        </p:txBody>
      </p:sp>
      <p:graphicFrame>
        <p:nvGraphicFramePr>
          <p:cNvPr id="4" name="3 Objeto"/>
          <p:cNvGraphicFramePr>
            <a:graphicFrameLocks noChangeAspect="1"/>
          </p:cNvGraphicFramePr>
          <p:nvPr/>
        </p:nvGraphicFramePr>
        <p:xfrm>
          <a:off x="3635896" y="2420888"/>
          <a:ext cx="2952328" cy="792088"/>
        </p:xfrm>
        <a:graphic>
          <a:graphicData uri="http://schemas.openxmlformats.org/presentationml/2006/ole">
            <p:oleObj spid="_x0000_s34818" name="Ecuación" r:id="rId3" imgW="977760" imgH="457200" progId="Equation.3">
              <p:embed/>
            </p:oleObj>
          </a:graphicData>
        </a:graphic>
      </p:graphicFrame>
      <p:graphicFrame>
        <p:nvGraphicFramePr>
          <p:cNvPr id="5" name="4 Objeto"/>
          <p:cNvGraphicFramePr>
            <a:graphicFrameLocks noChangeAspect="1"/>
          </p:cNvGraphicFramePr>
          <p:nvPr/>
        </p:nvGraphicFramePr>
        <p:xfrm>
          <a:off x="4355976" y="3284984"/>
          <a:ext cx="3384376" cy="419224"/>
        </p:xfrm>
        <a:graphic>
          <a:graphicData uri="http://schemas.openxmlformats.org/presentationml/2006/ole">
            <p:oleObj spid="_x0000_s34819" name="Ecuación" r:id="rId4" imgW="1549080" imgH="203040" progId="Equation.3">
              <p:embed/>
            </p:oleObj>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64704"/>
            <a:ext cx="8229600" cy="5559896"/>
          </a:xfrm>
        </p:spPr>
        <p:txBody>
          <a:bodyPr/>
          <a:lstStyle/>
          <a:p>
            <a:pPr algn="just"/>
            <a:r>
              <a:rPr lang="es-ES" dirty="0" smtClean="0"/>
              <a:t>A partir de las leyes de </a:t>
            </a:r>
            <a:r>
              <a:rPr lang="es-ES" dirty="0" err="1" smtClean="0"/>
              <a:t>Faraday</a:t>
            </a:r>
            <a:r>
              <a:rPr lang="es-ES" dirty="0" smtClean="0"/>
              <a:t>, podemos llegar a la siguiente expresión cuantitativa:</a:t>
            </a:r>
          </a:p>
          <a:p>
            <a:pPr algn="just"/>
            <a:r>
              <a:rPr lang="es-ES" dirty="0" smtClean="0"/>
              <a:t> </a:t>
            </a:r>
          </a:p>
          <a:p>
            <a:pPr algn="just"/>
            <a:endParaRPr lang="es-ES" dirty="0" smtClean="0"/>
          </a:p>
          <a:p>
            <a:pPr algn="just"/>
            <a:endParaRPr lang="es-ES" dirty="0" smtClean="0"/>
          </a:p>
          <a:p>
            <a:pPr algn="just"/>
            <a:r>
              <a:rPr lang="es-ES" dirty="0" smtClean="0"/>
              <a:t>En la expresión anterior, m es la masa en gramos de sustancia que se deposita o libera. </a:t>
            </a:r>
            <a:r>
              <a:rPr lang="es-ES" dirty="0" err="1" smtClean="0"/>
              <a:t>M</a:t>
            </a:r>
            <a:r>
              <a:rPr lang="es-ES" baseline="-25000" dirty="0" err="1" smtClean="0"/>
              <a:t>eq</a:t>
            </a:r>
            <a:r>
              <a:rPr lang="es-ES" dirty="0" smtClean="0"/>
              <a:t> es la masa equivalente o equivalente gramo de la sustancia. I es la intensidad de la corriente aplicada en amperios y t es el tiempo que está circulando </a:t>
            </a:r>
            <a:r>
              <a:rPr lang="es-ES" smtClean="0"/>
              <a:t>dicha corriente.</a:t>
            </a:r>
            <a:endParaRPr lang="es-ES" dirty="0"/>
          </a:p>
        </p:txBody>
      </p:sp>
      <p:graphicFrame>
        <p:nvGraphicFramePr>
          <p:cNvPr id="4" name="3 Objeto"/>
          <p:cNvGraphicFramePr>
            <a:graphicFrameLocks noChangeAspect="1"/>
          </p:cNvGraphicFramePr>
          <p:nvPr/>
        </p:nvGraphicFramePr>
        <p:xfrm>
          <a:off x="3491880" y="1700808"/>
          <a:ext cx="2088232" cy="936104"/>
        </p:xfrm>
        <a:graphic>
          <a:graphicData uri="http://schemas.openxmlformats.org/presentationml/2006/ole">
            <p:oleObj spid="_x0000_s35842" name="Ecuación" r:id="rId3" imgW="1015920" imgH="393480" progId="Equation.3">
              <p:embed/>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08720"/>
            <a:ext cx="8229600" cy="5415880"/>
          </a:xfrm>
        </p:spPr>
        <p:txBody>
          <a:bodyPr>
            <a:normAutofit fontScale="92500"/>
          </a:bodyPr>
          <a:lstStyle/>
          <a:p>
            <a:pPr algn="just"/>
            <a:r>
              <a:rPr lang="es-ES" dirty="0" smtClean="0"/>
              <a:t>Cuando la energía libre de </a:t>
            </a:r>
            <a:r>
              <a:rPr lang="es-ES" dirty="0" err="1" smtClean="0"/>
              <a:t>Gibbs</a:t>
            </a:r>
            <a:r>
              <a:rPr lang="es-ES" dirty="0" smtClean="0"/>
              <a:t> es mayor que cero, el proceso no es espontáneo, estando la reacción química favorecida de derecha a izquierda de la ecuación química que establece el proceso.</a:t>
            </a:r>
          </a:p>
          <a:p>
            <a:pPr algn="just"/>
            <a:r>
              <a:rPr lang="es-ES" dirty="0" smtClean="0"/>
              <a:t>La energía libre que se libera en los procesos electroquímicos espontáneos se transforma en energía eléctrica, en forma de trabajo eléctrico. Esta transformación tiene lugar en unos dispositivos electroquímicos denominados </a:t>
            </a:r>
            <a:r>
              <a:rPr lang="es-ES" b="1" dirty="0" smtClean="0"/>
              <a:t>pilas o celdas galvánicas</a:t>
            </a:r>
            <a:r>
              <a:rPr lang="es-ES" dirty="0" smtClean="0"/>
              <a:t>, de forma que </a:t>
            </a:r>
            <a:r>
              <a:rPr lang="el-GR" dirty="0" smtClean="0"/>
              <a:t>Δ</a:t>
            </a:r>
            <a:r>
              <a:rPr lang="es-ES" dirty="0" smtClean="0"/>
              <a:t>G=</a:t>
            </a:r>
            <a:r>
              <a:rPr lang="es-ES" dirty="0" err="1" smtClean="0"/>
              <a:t>W</a:t>
            </a:r>
            <a:r>
              <a:rPr lang="es-ES" baseline="-25000" dirty="0" err="1" smtClean="0"/>
              <a:t>eléctrico</a:t>
            </a:r>
            <a:r>
              <a:rPr lang="es-ES" dirty="0" smtClean="0"/>
              <a:t>.</a:t>
            </a:r>
          </a:p>
          <a:p>
            <a:pPr algn="just"/>
            <a:r>
              <a:rPr lang="es-ES" dirty="0" smtClean="0"/>
              <a:t>Cuando el proceso no es espontáneo, la energía eléctrica que se aplica para suministrar la energía libre necesaria para la reacción química, se realiza en unos dispositivos denominados </a:t>
            </a:r>
            <a:r>
              <a:rPr lang="es-ES" b="1" dirty="0" smtClean="0"/>
              <a:t>cubas o celdas electrolíticas.</a:t>
            </a: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487888"/>
          </a:xfrm>
        </p:spPr>
        <p:txBody>
          <a:bodyPr>
            <a:normAutofit fontScale="92500"/>
          </a:bodyPr>
          <a:lstStyle/>
          <a:p>
            <a:pPr algn="just"/>
            <a:r>
              <a:rPr lang="es-ES" dirty="0" smtClean="0"/>
              <a:t>Las celdas electroquímicas (pilas galvánicas y cubas electrolíticas) son dispositivos formados por </a:t>
            </a:r>
            <a:r>
              <a:rPr lang="es-ES" b="1" dirty="0" smtClean="0"/>
              <a:t>dos electrodos sumergidos en una disolución determinada.</a:t>
            </a:r>
          </a:p>
          <a:p>
            <a:pPr algn="just"/>
            <a:r>
              <a:rPr lang="es-ES" dirty="0" smtClean="0"/>
              <a:t>Cada electrodo está formado por una lámina de metal, introducida en una disolución de una sal de ese metal.</a:t>
            </a:r>
          </a:p>
          <a:p>
            <a:pPr algn="just"/>
            <a:r>
              <a:rPr lang="es-ES" dirty="0" smtClean="0"/>
              <a:t>Los electrodos están interconectados mediante un circuito externo y las disoluciones mediante un dispositivo poroso o un puente salino (tubo en forma de U que contiene una disolución salina).</a:t>
            </a:r>
          </a:p>
          <a:p>
            <a:pPr algn="just"/>
            <a:r>
              <a:rPr lang="es-ES" dirty="0" smtClean="0"/>
              <a:t>La interconexión de las disoluciones a través del puente salino o del tabique poroso, permite el paso de iones  y por tanto la compensación del exceso o defecto de carga producido por el paso de electrones en el circuito externo.</a:t>
            </a:r>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487888"/>
          </a:xfrm>
        </p:spPr>
        <p:txBody>
          <a:bodyPr/>
          <a:lstStyle/>
          <a:p>
            <a:pPr algn="just"/>
            <a:r>
              <a:rPr lang="es-ES" sz="2400" dirty="0" smtClean="0"/>
              <a:t>Por convenio, el electrodo en el que se produce la </a:t>
            </a:r>
            <a:r>
              <a:rPr lang="es-ES" sz="2400" b="1" dirty="0" smtClean="0"/>
              <a:t>oxidación</a:t>
            </a:r>
            <a:r>
              <a:rPr lang="es-ES" sz="2400" dirty="0" smtClean="0"/>
              <a:t> es el </a:t>
            </a:r>
            <a:r>
              <a:rPr lang="es-ES" sz="2400" b="1" dirty="0" smtClean="0"/>
              <a:t>ánodo</a:t>
            </a:r>
            <a:r>
              <a:rPr lang="es-ES" sz="2400" dirty="0" smtClean="0"/>
              <a:t> (polo negativo) y el electrodo en el que se produce la </a:t>
            </a:r>
            <a:r>
              <a:rPr lang="es-ES" sz="2400" b="1" dirty="0" smtClean="0"/>
              <a:t>reducción, </a:t>
            </a:r>
            <a:r>
              <a:rPr lang="es-ES" sz="2400" dirty="0" smtClean="0"/>
              <a:t>es el </a:t>
            </a:r>
            <a:r>
              <a:rPr lang="es-ES" sz="2400" b="1" dirty="0" smtClean="0"/>
              <a:t>cátodo</a:t>
            </a:r>
            <a:r>
              <a:rPr lang="es-ES" sz="2400" dirty="0" smtClean="0"/>
              <a:t> o polo positivo, independientemente de que sean los electrodos de una pila galvánica o electrolítica.</a:t>
            </a:r>
          </a:p>
          <a:p>
            <a:pPr algn="just">
              <a:buNone/>
            </a:pPr>
            <a:endParaRPr lang="es-ES" dirty="0" smtClean="0"/>
          </a:p>
        </p:txBody>
      </p:sp>
      <p:pic>
        <p:nvPicPr>
          <p:cNvPr id="5" name="4 Imagen" descr="celda.png"/>
          <p:cNvPicPr>
            <a:picLocks noChangeAspect="1"/>
          </p:cNvPicPr>
          <p:nvPr/>
        </p:nvPicPr>
        <p:blipFill>
          <a:blip r:embed="rId2" cstate="print"/>
          <a:stretch>
            <a:fillRect/>
          </a:stretch>
        </p:blipFill>
        <p:spPr>
          <a:xfrm>
            <a:off x="2267744" y="2701279"/>
            <a:ext cx="4935860" cy="384393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348648"/>
          </a:xfrm>
        </p:spPr>
        <p:txBody>
          <a:bodyPr>
            <a:normAutofit fontScale="90000"/>
          </a:bodyPr>
          <a:lstStyle/>
          <a:p>
            <a:r>
              <a:rPr lang="es-ES" dirty="0" smtClean="0"/>
              <a:t>Notación o diagrama de pila</a:t>
            </a:r>
            <a:endParaRPr lang="es-ES" dirty="0"/>
          </a:p>
        </p:txBody>
      </p:sp>
      <p:sp>
        <p:nvSpPr>
          <p:cNvPr id="3" name="2 Marcador de contenido"/>
          <p:cNvSpPr>
            <a:spLocks noGrp="1"/>
          </p:cNvSpPr>
          <p:nvPr>
            <p:ph idx="1"/>
          </p:nvPr>
        </p:nvSpPr>
        <p:spPr>
          <a:xfrm>
            <a:off x="457200" y="1196752"/>
            <a:ext cx="8229600" cy="5127848"/>
          </a:xfrm>
        </p:spPr>
        <p:txBody>
          <a:bodyPr/>
          <a:lstStyle/>
          <a:p>
            <a:pPr algn="just"/>
            <a:r>
              <a:rPr lang="es-ES" dirty="0" smtClean="0"/>
              <a:t>Las celdas o pilas galvánicas se representan simbólicamente mediante un </a:t>
            </a:r>
            <a:r>
              <a:rPr lang="es-ES" b="1" dirty="0" smtClean="0"/>
              <a:t>diagrama de pila</a:t>
            </a:r>
            <a:r>
              <a:rPr lang="es-ES" dirty="0" smtClean="0"/>
              <a:t>. Veamos con un ejemplo:</a:t>
            </a:r>
          </a:p>
          <a:p>
            <a:pPr algn="just"/>
            <a:endParaRPr lang="es-ES" dirty="0" smtClean="0"/>
          </a:p>
          <a:p>
            <a:pPr algn="just"/>
            <a:r>
              <a:rPr lang="es-ES" dirty="0" smtClean="0"/>
              <a:t>Una barra vertical indica un cambio de fase entre las especies que separa. La doble barra, indica el puente salino o tabique poroso. A la izquierda de la doble barra se pone siempre el ánodo de la celda y a la derecha, el cátodo.</a:t>
            </a:r>
          </a:p>
          <a:p>
            <a:pPr algn="just"/>
            <a:r>
              <a:rPr lang="es-ES" dirty="0" smtClean="0"/>
              <a:t>A veces en lugar de la especie molecular en disolución, se indican solo los iones que intervienen en el proceso </a:t>
            </a:r>
            <a:r>
              <a:rPr lang="es-ES" dirty="0" err="1" smtClean="0"/>
              <a:t>rédox</a:t>
            </a:r>
            <a:r>
              <a:rPr lang="es-ES" dirty="0" smtClean="0"/>
              <a:t> y su concentración: </a:t>
            </a:r>
          </a:p>
          <a:p>
            <a:pPr algn="just"/>
            <a:endParaRPr lang="es-ES" dirty="0" smtClean="0"/>
          </a:p>
          <a:p>
            <a:pPr algn="just"/>
            <a:endParaRPr lang="es-ES" dirty="0"/>
          </a:p>
        </p:txBody>
      </p:sp>
      <p:graphicFrame>
        <p:nvGraphicFramePr>
          <p:cNvPr id="4" name="3 Objeto"/>
          <p:cNvGraphicFramePr>
            <a:graphicFrameLocks noChangeAspect="1"/>
          </p:cNvGraphicFramePr>
          <p:nvPr/>
        </p:nvGraphicFramePr>
        <p:xfrm>
          <a:off x="1979712" y="2492896"/>
          <a:ext cx="4968552" cy="504056"/>
        </p:xfrm>
        <a:graphic>
          <a:graphicData uri="http://schemas.openxmlformats.org/presentationml/2006/ole">
            <p:oleObj spid="_x0000_s1026" name="Ecuación" r:id="rId3" imgW="2171520" imgH="253800" progId="Equation.3">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ChangeAspect="1"/>
          </p:cNvGraphicFramePr>
          <p:nvPr>
            <p:ph idx="1"/>
          </p:nvPr>
        </p:nvGraphicFramePr>
        <p:xfrm>
          <a:off x="1403648" y="1052736"/>
          <a:ext cx="6023992" cy="588962"/>
        </p:xfrm>
        <a:graphic>
          <a:graphicData uri="http://schemas.openxmlformats.org/presentationml/2006/ole">
            <p:oleObj spid="_x0000_s2050" name="Ecuación" r:id="rId3" imgW="2895480" imgH="279360" progId="Equation.3">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08720"/>
            <a:ext cx="8229600" cy="5415880"/>
          </a:xfrm>
        </p:spPr>
        <p:txBody>
          <a:bodyPr>
            <a:normAutofit lnSpcReduction="10000"/>
          </a:bodyPr>
          <a:lstStyle/>
          <a:p>
            <a:pPr algn="just"/>
            <a:r>
              <a:rPr lang="es-ES" dirty="0" smtClean="0"/>
              <a:t>La notación anterior corresponde a una pila galvánica constituida por un electrodo metálico de hierro (el ánodo), sumergido en una disolución de sulfato de hierro (II), 0,1 M separada mediante un puente salino de una disolución acuosa de sulfato de cobre (II), 0,5 M en la que está sumergido el electrodo de cobre metálico (el cátodo). Las </a:t>
            </a:r>
            <a:r>
              <a:rPr lang="es-ES" dirty="0" err="1" smtClean="0"/>
              <a:t>semirreacciones</a:t>
            </a:r>
            <a:r>
              <a:rPr lang="es-ES" dirty="0" smtClean="0"/>
              <a:t> serán:</a:t>
            </a:r>
          </a:p>
          <a:p>
            <a:pPr algn="just"/>
            <a:r>
              <a:rPr lang="es-ES" dirty="0" smtClean="0"/>
              <a:t>En el ánodo, la oxidación: Fe-&gt;Fe</a:t>
            </a:r>
            <a:r>
              <a:rPr lang="es-ES" baseline="30000" dirty="0" smtClean="0"/>
              <a:t>2+ </a:t>
            </a:r>
            <a:r>
              <a:rPr lang="es-ES" dirty="0" smtClean="0"/>
              <a:t>+2e</a:t>
            </a:r>
            <a:r>
              <a:rPr lang="es-ES" baseline="30000" dirty="0" smtClean="0"/>
              <a:t>-</a:t>
            </a:r>
          </a:p>
          <a:p>
            <a:pPr algn="just"/>
            <a:r>
              <a:rPr lang="es-ES" dirty="0" smtClean="0"/>
              <a:t>En el cátodo, la reducción: Cu</a:t>
            </a:r>
            <a:r>
              <a:rPr lang="es-ES" baseline="30000" dirty="0" smtClean="0"/>
              <a:t>2+</a:t>
            </a:r>
            <a:r>
              <a:rPr lang="es-ES" dirty="0" smtClean="0"/>
              <a:t> +2e</a:t>
            </a:r>
            <a:r>
              <a:rPr lang="es-ES" baseline="30000" dirty="0" smtClean="0"/>
              <a:t>-</a:t>
            </a:r>
            <a:r>
              <a:rPr lang="es-ES" dirty="0" smtClean="0"/>
              <a:t>-&gt; Cu</a:t>
            </a:r>
          </a:p>
          <a:p>
            <a:pPr algn="just"/>
            <a:r>
              <a:rPr lang="es-ES" dirty="0" smtClean="0"/>
              <a:t>En una pila o celda galvánica, se genera una corriente eléctrica a partir de una reacción química </a:t>
            </a:r>
            <a:r>
              <a:rPr lang="es-ES" dirty="0" err="1" smtClean="0"/>
              <a:t>rédox</a:t>
            </a:r>
            <a:r>
              <a:rPr lang="es-ES" dirty="0" smtClean="0"/>
              <a:t> espontánea. Esta corriente eléctrica es producida por una fuerza electromotriz.</a:t>
            </a:r>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64704"/>
            <a:ext cx="8229600" cy="5559896"/>
          </a:xfrm>
        </p:spPr>
        <p:txBody>
          <a:bodyPr>
            <a:normAutofit lnSpcReduction="10000"/>
          </a:bodyPr>
          <a:lstStyle/>
          <a:p>
            <a:pPr algn="just"/>
            <a:r>
              <a:rPr lang="es-ES" dirty="0" smtClean="0"/>
              <a:t>La </a:t>
            </a:r>
            <a:r>
              <a:rPr lang="es-ES" b="1" dirty="0" smtClean="0"/>
              <a:t>fuerza electromotriz (f.e.m.) o diferencia de potencial (</a:t>
            </a:r>
            <a:r>
              <a:rPr lang="el-GR" b="1" dirty="0" smtClean="0"/>
              <a:t>Δ</a:t>
            </a:r>
            <a:r>
              <a:rPr lang="es-ES" b="1" dirty="0" err="1" smtClean="0"/>
              <a:t>E</a:t>
            </a:r>
            <a:r>
              <a:rPr lang="es-ES" b="1" baseline="-25000" dirty="0" err="1" smtClean="0"/>
              <a:t>pila</a:t>
            </a:r>
            <a:r>
              <a:rPr lang="es-ES" b="1" dirty="0" smtClean="0"/>
              <a:t>) de la pila </a:t>
            </a:r>
            <a:r>
              <a:rPr lang="es-ES" dirty="0" smtClean="0"/>
              <a:t>se determina a partir de los potenciales de cada uno de los electrodos (</a:t>
            </a:r>
            <a:r>
              <a:rPr lang="es-ES" dirty="0" err="1" smtClean="0"/>
              <a:t>E</a:t>
            </a:r>
            <a:r>
              <a:rPr lang="es-ES" baseline="-25000" dirty="0" err="1" smtClean="0"/>
              <a:t>electrodo</a:t>
            </a:r>
            <a:r>
              <a:rPr lang="es-ES" dirty="0" smtClean="0"/>
              <a:t>): </a:t>
            </a:r>
            <a:r>
              <a:rPr lang="el-GR" dirty="0" smtClean="0"/>
              <a:t>Δ</a:t>
            </a:r>
            <a:r>
              <a:rPr lang="es-ES" dirty="0" err="1" smtClean="0"/>
              <a:t>e</a:t>
            </a:r>
            <a:r>
              <a:rPr lang="es-ES" baseline="-25000" dirty="0" err="1" smtClean="0"/>
              <a:t>pila</a:t>
            </a:r>
            <a:r>
              <a:rPr lang="es-ES" dirty="0" smtClean="0"/>
              <a:t>=</a:t>
            </a:r>
            <a:r>
              <a:rPr lang="es-ES" dirty="0" err="1" smtClean="0"/>
              <a:t>E</a:t>
            </a:r>
            <a:r>
              <a:rPr lang="es-ES" baseline="-25000" dirty="0" err="1" smtClean="0"/>
              <a:t>cátodo</a:t>
            </a:r>
            <a:r>
              <a:rPr lang="es-ES" dirty="0" err="1" smtClean="0"/>
              <a:t>-E</a:t>
            </a:r>
            <a:r>
              <a:rPr lang="es-ES" baseline="-25000" dirty="0" err="1" smtClean="0"/>
              <a:t>ánodo</a:t>
            </a:r>
            <a:r>
              <a:rPr lang="es-ES" dirty="0" smtClean="0"/>
              <a:t>.</a:t>
            </a:r>
          </a:p>
          <a:p>
            <a:pPr algn="just"/>
            <a:r>
              <a:rPr lang="es-ES" dirty="0" smtClean="0"/>
              <a:t>El </a:t>
            </a:r>
            <a:r>
              <a:rPr lang="es-ES" b="1" dirty="0" smtClean="0"/>
              <a:t>potencial de electrodo</a:t>
            </a:r>
            <a:r>
              <a:rPr lang="es-ES" dirty="0" smtClean="0"/>
              <a:t>, por definición, es el potencial que se genera cuando un electrodo se pone en contacto con una disolución de sus propios iones.</a:t>
            </a:r>
          </a:p>
          <a:p>
            <a:pPr algn="just"/>
            <a:r>
              <a:rPr lang="es-ES" dirty="0" smtClean="0"/>
              <a:t>El potencial de electrodo, depende de la naturaleza del metal, de la concentración de la disolución, de la presión y de la temperatura.</a:t>
            </a:r>
          </a:p>
          <a:p>
            <a:pPr algn="just"/>
            <a:r>
              <a:rPr lang="es-ES" dirty="0" smtClean="0"/>
              <a:t> Se consideran las siguientes condiciones termoquímicas: las concentraciones de los iones que participan en la reacción </a:t>
            </a:r>
            <a:r>
              <a:rPr lang="es-ES" dirty="0" err="1" smtClean="0"/>
              <a:t>rédox</a:t>
            </a:r>
            <a:r>
              <a:rPr lang="es-ES" dirty="0" smtClean="0"/>
              <a:t>, son 1 M, la presión de las sustancias gaseosas, 1 atm y la temperatura, 25 ºC.</a:t>
            </a:r>
          </a:p>
          <a:p>
            <a:pPr algn="just">
              <a:buNone/>
            </a:pPr>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274</TotalTime>
  <Words>2222</Words>
  <Application>Microsoft Office PowerPoint</Application>
  <PresentationFormat>Presentación en pantalla (4:3)</PresentationFormat>
  <Paragraphs>94</Paragraphs>
  <Slides>25</Slides>
  <Notes>0</Notes>
  <HiddenSlides>0</HiddenSlides>
  <MMClips>0</MMClips>
  <ScaleCrop>false</ScaleCrop>
  <HeadingPairs>
    <vt:vector size="6" baseType="variant">
      <vt:variant>
        <vt:lpstr>Tema</vt:lpstr>
      </vt:variant>
      <vt:variant>
        <vt:i4>1</vt:i4>
      </vt:variant>
      <vt:variant>
        <vt:lpstr>Servidores OLE incrustados</vt:lpstr>
      </vt:variant>
      <vt:variant>
        <vt:i4>2</vt:i4>
      </vt:variant>
      <vt:variant>
        <vt:lpstr>Títulos de diapositiva</vt:lpstr>
      </vt:variant>
      <vt:variant>
        <vt:i4>25</vt:i4>
      </vt:variant>
    </vt:vector>
  </HeadingPairs>
  <TitlesOfParts>
    <vt:vector size="28" baseType="lpstr">
      <vt:lpstr>Flujo</vt:lpstr>
      <vt:lpstr>Ecuación</vt:lpstr>
      <vt:lpstr>Microsoft Editor de ecuaciones 3.0</vt:lpstr>
      <vt:lpstr>Reacciones de transferencia de electrones</vt:lpstr>
      <vt:lpstr>Procesos electroquímicos</vt:lpstr>
      <vt:lpstr>Diapositiva 3</vt:lpstr>
      <vt:lpstr>Diapositiva 4</vt:lpstr>
      <vt:lpstr>Diapositiva 5</vt:lpstr>
      <vt:lpstr>Notación o diagrama de pila</vt:lpstr>
      <vt:lpstr>Diapositiva 7</vt:lpstr>
      <vt:lpstr>Diapositiva 8</vt:lpstr>
      <vt:lpstr>Diapositiva 9</vt:lpstr>
      <vt:lpstr>Diapositiva 10</vt:lpstr>
      <vt:lpstr>Diapositiva 11</vt:lpstr>
      <vt:lpstr>Diapositiva 12</vt:lpstr>
      <vt:lpstr>Pila Daniell</vt:lpstr>
      <vt:lpstr>Diapositiva 14</vt:lpstr>
      <vt:lpstr>Diapositiva 15</vt:lpstr>
      <vt:lpstr>Espontaneidad de la reacción química</vt:lpstr>
      <vt:lpstr>Diapositiva 17</vt:lpstr>
      <vt:lpstr>ELECTROLISIS</vt:lpstr>
      <vt:lpstr>Diapositiva 19</vt:lpstr>
      <vt:lpstr>Diapositiva 20</vt:lpstr>
      <vt:lpstr>Diapositiva 21</vt:lpstr>
      <vt:lpstr>Leyes de Faraday</vt:lpstr>
      <vt:lpstr>Diapositiva 23</vt:lpstr>
      <vt:lpstr>Estequiometría de la electrolisis</vt:lpstr>
      <vt:lpstr>Diapositiva 25</vt:lpstr>
    </vt:vector>
  </TitlesOfParts>
  <Company>RevolucionUnattended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Reacciones de transferencia de electrones</dc:title>
  <dc:creator>Cris</dc:creator>
  <cp:lastModifiedBy>Cris</cp:lastModifiedBy>
  <cp:revision>29</cp:revision>
  <dcterms:created xsi:type="dcterms:W3CDTF">2018-03-31T15:07:23Z</dcterms:created>
  <dcterms:modified xsi:type="dcterms:W3CDTF">2018-04-14T16:21:19Z</dcterms:modified>
</cp:coreProperties>
</file>