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13888-6281-419D-BFC3-5120DF235AB8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BADE2A-346A-4529-8F0D-75B1A5E6024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o_de_Microsoft_Office_Word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7851648" cy="1828800"/>
          </a:xfrm>
        </p:spPr>
        <p:txBody>
          <a:bodyPr/>
          <a:lstStyle/>
          <a:p>
            <a:r>
              <a:rPr lang="es-ES" dirty="0" smtClean="0"/>
              <a:t>Propiedades periódicas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variacion-energia-ionizac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7848872" cy="396044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Energías de ionización sucesivas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Para cualquier elemento existen tantas EI como electrones.</a:t>
            </a:r>
          </a:p>
          <a:p>
            <a:pPr algn="just"/>
            <a:r>
              <a:rPr lang="es-ES" dirty="0" smtClean="0"/>
              <a:t>En general, la primera EI, es menor que la segunda, ésta menor que la tercera, y así sucesivamente.</a:t>
            </a:r>
          </a:p>
          <a:p>
            <a:pPr algn="just"/>
            <a:r>
              <a:rPr lang="es-ES" dirty="0" smtClean="0"/>
              <a:t>Algunas veces se producen saltos muy llamativos cuya explicación hay que buscar en la configuración electrónica del elemento.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nergías+de+ionización+sucesiv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7992888" cy="554461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Afinidad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afinidad electrónica (AE) es la mínima energía que cede o desprende un átomo en su estado fundamental y en estado gaseoso cuando capta un electrón.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Se mide en </a:t>
            </a:r>
            <a:r>
              <a:rPr lang="es-ES" dirty="0" err="1" smtClean="0"/>
              <a:t>kJ</a:t>
            </a:r>
            <a:r>
              <a:rPr lang="es-ES" dirty="0" smtClean="0"/>
              <a:t>/mol, J/átomo o e   V/átomo</a:t>
            </a:r>
          </a:p>
          <a:p>
            <a:pPr algn="ctr">
              <a:buNone/>
            </a:pPr>
            <a:endParaRPr lang="es-ES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411760" y="3212976"/>
          <a:ext cx="5303838" cy="944563"/>
        </p:xfrm>
        <a:graphic>
          <a:graphicData uri="http://schemas.openxmlformats.org/presentationml/2006/ole">
            <p:oleObj spid="_x0000_s20483" name="Documento" r:id="rId3" imgW="5309774" imgH="12529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Variación de la afinidad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La afinidad electrónica aumenta al subir en un grupo y al desplazarse a la derecha en un periodo.</a:t>
            </a:r>
            <a:endParaRPr lang="es-ES" dirty="0"/>
          </a:p>
        </p:txBody>
      </p:sp>
      <p:pic>
        <p:nvPicPr>
          <p:cNvPr id="4" name="3 Imagen" descr="A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41074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Electronegatividad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 electronegatividad es la tendencia que tiene un átomo a atraer hacia sí el par de electrones de un enlace químico. Se puede expresar en unidades de energía (</a:t>
            </a:r>
            <a:r>
              <a:rPr lang="es-ES" dirty="0" err="1" smtClean="0"/>
              <a:t>kJ</a:t>
            </a:r>
            <a:r>
              <a:rPr lang="es-ES" dirty="0" smtClean="0"/>
              <a:t>/mol o J/átomo) o en unidades arbitrarias.</a:t>
            </a:r>
          </a:p>
          <a:p>
            <a:pPr algn="just"/>
            <a:r>
              <a:rPr lang="es-ES" dirty="0" err="1" smtClean="0"/>
              <a:t>Mulliken</a:t>
            </a:r>
            <a:r>
              <a:rPr lang="es-ES" dirty="0" smtClean="0"/>
              <a:t> estableció la primera escala de electronegatividades al definirla como la media entre la energía de ionización y la afinidad electrónica.</a:t>
            </a:r>
          </a:p>
          <a:p>
            <a:pPr algn="just"/>
            <a:r>
              <a:rPr lang="es-ES" dirty="0" err="1" smtClean="0"/>
              <a:t>Linus</a:t>
            </a:r>
            <a:r>
              <a:rPr lang="es-ES" dirty="0" smtClean="0"/>
              <a:t> Carl Pauling estableció una escala cualitativa (</a:t>
            </a:r>
            <a:r>
              <a:rPr lang="es-ES" dirty="0" err="1" smtClean="0"/>
              <a:t>adimensional</a:t>
            </a:r>
            <a:r>
              <a:rPr lang="es-ES" dirty="0" smtClean="0"/>
              <a:t>) de electronegatividades basándose en mediciones experimentales de la polaridad del enlace.</a:t>
            </a:r>
          </a:p>
          <a:p>
            <a:pPr algn="just"/>
            <a:r>
              <a:rPr lang="es-ES" dirty="0" smtClean="0"/>
              <a:t>Puesto que la electronegatividad depende de la EI y de la AE, aumenta al subir en un grupo y al desplazarse a la derecha en un periodo.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Variación de la electronegatividad</a:t>
            </a:r>
            <a:endParaRPr lang="es-ES" dirty="0"/>
          </a:p>
        </p:txBody>
      </p:sp>
      <p:pic>
        <p:nvPicPr>
          <p:cNvPr id="4" name="3 Marcador de contenido" descr="electronegativid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8229600" cy="442144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s-ES" dirty="0" smtClean="0"/>
              <a:t>Carácter metálico y no metálico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metales son sólidos a temperatura ambiente a excepción del mercurio.</a:t>
            </a:r>
          </a:p>
          <a:p>
            <a:pPr algn="just"/>
            <a:r>
              <a:rPr lang="es-ES" dirty="0" smtClean="0"/>
              <a:t>Son normalmente grisáceos, a excepción del oro y el cobre.</a:t>
            </a:r>
          </a:p>
          <a:p>
            <a:pPr algn="just"/>
            <a:r>
              <a:rPr lang="es-ES" dirty="0" smtClean="0"/>
              <a:t>Son buenos conductores de la electricidad y del calor.</a:t>
            </a:r>
          </a:p>
          <a:p>
            <a:pPr algn="just"/>
            <a:r>
              <a:rPr lang="es-ES" dirty="0" smtClean="0"/>
              <a:t>Son dúctiles y maleables.</a:t>
            </a:r>
          </a:p>
          <a:p>
            <a:pPr algn="just"/>
            <a:r>
              <a:rPr lang="es-ES" dirty="0" smtClean="0"/>
              <a:t>Tienden a formar cationes (poseen baja EI y baja AE).</a:t>
            </a:r>
          </a:p>
          <a:p>
            <a:pPr algn="just"/>
            <a:r>
              <a:rPr lang="es-ES" dirty="0" smtClean="0"/>
              <a:t>El carácter metálico aumenta hacia la izquierda y hacia abajo en la tabla periódica.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Variación del carácter metálico</a:t>
            </a:r>
            <a:endParaRPr lang="es-ES" dirty="0"/>
          </a:p>
        </p:txBody>
      </p:sp>
      <p:pic>
        <p:nvPicPr>
          <p:cNvPr id="4" name="3 Marcador de contenido" descr="caráctermetáli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8229600" cy="439248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Carácter oxidante </a:t>
            </a:r>
            <a:r>
              <a:rPr lang="es-ES" smtClean="0"/>
              <a:t>y reductor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Se dice que un elemento es </a:t>
            </a:r>
            <a:r>
              <a:rPr lang="es-ES" b="1" dirty="0" smtClean="0"/>
              <a:t>oxidante</a:t>
            </a:r>
            <a:r>
              <a:rPr lang="es-ES" dirty="0" smtClean="0"/>
              <a:t> si al reaccionar con otro hace que aumente su carga positiva o que disminuya su carga negativa, es decir, que reduzca su carga electrónica.</a:t>
            </a:r>
          </a:p>
          <a:p>
            <a:pPr algn="just"/>
            <a:r>
              <a:rPr lang="es-ES" dirty="0" smtClean="0"/>
              <a:t>Por el contrario un elemento se dice que es </a:t>
            </a:r>
            <a:r>
              <a:rPr lang="es-ES" b="1" dirty="0" smtClean="0"/>
              <a:t>reductor</a:t>
            </a:r>
            <a:r>
              <a:rPr lang="es-ES" dirty="0" smtClean="0"/>
              <a:t> si al reaccionar con otro hace que disminuya la carga positiva o aumente la carga negativa, en definitiva, que aumente su carga electrónica.</a:t>
            </a:r>
          </a:p>
          <a:p>
            <a:pPr algn="just"/>
            <a:r>
              <a:rPr lang="es-ES" dirty="0" smtClean="0"/>
              <a:t>Dados dos elementos, será más oxidante, el más electronegativo y más reductor, el </a:t>
            </a:r>
            <a:r>
              <a:rPr lang="es-ES" smtClean="0"/>
              <a:t>menos electronegativo.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Son aquellas cuyo valor cualitativo se puede prever a la vista de la posición que ocupa el objeto en la tabla periódica.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Factores de los que dependen las propiedades periódicas:</a:t>
            </a:r>
          </a:p>
          <a:p>
            <a:r>
              <a:rPr lang="es-ES" b="1" dirty="0" smtClean="0"/>
              <a:t>Carga nuclear: </a:t>
            </a:r>
            <a:r>
              <a:rPr lang="es-ES" dirty="0" smtClean="0"/>
              <a:t>Se trata de la carga positiva del núcleo del átomo. Actúa atrayendo a los electrones de la corteza hacia el centro del átomo. A más carga, mayor atracción.</a:t>
            </a:r>
          </a:p>
          <a:p>
            <a:r>
              <a:rPr lang="es-ES" b="1" dirty="0" smtClean="0"/>
              <a:t>Capa de valencia: </a:t>
            </a:r>
            <a:r>
              <a:rPr lang="es-ES" dirty="0" smtClean="0"/>
              <a:t>determina la distancia de los electrones más externos al núcleo. A mayor distancia entre las cargas menor atracción.</a:t>
            </a:r>
          </a:p>
          <a:p>
            <a:r>
              <a:rPr lang="es-ES" b="1" dirty="0" smtClean="0"/>
              <a:t>Efecto de apantallamiento: </a:t>
            </a:r>
            <a:r>
              <a:rPr lang="es-ES" dirty="0" smtClean="0"/>
              <a:t>Las capas electrónicas internas “reducen” la intensidad de la atracción nuclear sobre los electrones. Se habla entonces de una carga nuclear  efectiva. </a:t>
            </a:r>
            <a:endParaRPr 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Es la distancia que separa al núcleo del átomo de su electrón más externo.</a:t>
            </a:r>
          </a:p>
          <a:p>
            <a:pPr algn="just"/>
            <a:r>
              <a:rPr lang="es-ES" dirty="0" smtClean="0"/>
              <a:t>Puede obtenerse dividiendo entre dos la distancia que separa los núcleos de dos átomo iguales unidos por un enlace covalente.</a:t>
            </a:r>
          </a:p>
          <a:p>
            <a:pPr algn="just"/>
            <a:r>
              <a:rPr lang="es-ES" dirty="0" smtClean="0"/>
              <a:t>Al avanzar en un periodo, el factor predominante es el </a:t>
            </a:r>
            <a:r>
              <a:rPr lang="es-ES" b="1" dirty="0" smtClean="0"/>
              <a:t>aumento de la carga nuclear</a:t>
            </a:r>
            <a:r>
              <a:rPr lang="es-ES" dirty="0" smtClean="0"/>
              <a:t>, puesto que los electrones periféricos (pertenecientes al mismo nivel), están a la misma distancia.</a:t>
            </a:r>
          </a:p>
          <a:p>
            <a:pPr algn="just"/>
            <a:r>
              <a:rPr lang="es-ES" dirty="0" smtClean="0"/>
              <a:t>Cada vez que bajamos un periodo, los electrones están en una capa más externa. En este caso el factor predominante es la </a:t>
            </a:r>
            <a:r>
              <a:rPr lang="es-ES" b="1" dirty="0" smtClean="0"/>
              <a:t>distancia al núcleo.</a:t>
            </a:r>
            <a:endParaRPr lang="es-ES" dirty="0" smtClean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Radio atómico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es-ES" sz="3100" dirty="0" smtClean="0"/>
              <a:t>Por lo tanto, un átomo será</a:t>
            </a:r>
            <a:r>
              <a:rPr lang="es-ES" dirty="0" smtClean="0"/>
              <a:t> </a:t>
            </a:r>
            <a:r>
              <a:rPr lang="es-ES" sz="3100" dirty="0" smtClean="0"/>
              <a:t>tanto</a:t>
            </a:r>
            <a:r>
              <a:rPr lang="es-ES" dirty="0" smtClean="0"/>
              <a:t> </a:t>
            </a:r>
            <a:r>
              <a:rPr lang="es-ES" sz="3100" dirty="0" smtClean="0"/>
              <a:t>mayor cuanto más abajo y  a la izquierda de la tabla periódica se encuentre el elemento.</a:t>
            </a:r>
          </a:p>
        </p:txBody>
      </p:sp>
      <p:pic>
        <p:nvPicPr>
          <p:cNvPr id="4" name="3 Marcador de contenido" descr="Radioatómic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6552728" cy="342779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Radio iónico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576064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El tamaño del anión o catión define el radio iónico.</a:t>
            </a:r>
          </a:p>
          <a:p>
            <a:pPr algn="just"/>
            <a:r>
              <a:rPr lang="es-ES" dirty="0" smtClean="0"/>
              <a:t>Los cationes tienen </a:t>
            </a:r>
            <a:r>
              <a:rPr lang="es-ES" b="1" dirty="0" smtClean="0"/>
              <a:t>menor</a:t>
            </a:r>
            <a:r>
              <a:rPr lang="es-ES" dirty="0" smtClean="0"/>
              <a:t> tamaño que los correspondientes átomos neutros. (Normalmente la formación del catión implica la pérdida de la capa más externa).</a:t>
            </a:r>
          </a:p>
          <a:p>
            <a:pPr algn="just"/>
            <a:r>
              <a:rPr lang="es-ES" dirty="0" smtClean="0"/>
              <a:t>Los aniones tienen </a:t>
            </a:r>
            <a:r>
              <a:rPr lang="es-ES" b="1" dirty="0" smtClean="0"/>
              <a:t>mayor </a:t>
            </a:r>
            <a:r>
              <a:rPr lang="es-ES" dirty="0" smtClean="0"/>
              <a:t>tamaño que los correspondientes átomos neutros. El aumento de electrones externos implica un aumento de la repulsión entre ellos que se traduce en un aumento del tamaño del ion.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adioioni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8172400" cy="53285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Energía de ionización o potencial </a:t>
            </a:r>
            <a:r>
              <a:rPr lang="es-ES" smtClean="0"/>
              <a:t>de ionización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energía de ionización (EI) o potencial de ionización (PI) se define como la energía mínima que hay que proporcionar a un átomo, en estado gaseoso y fundamental, para arrancar un electrón de su capa de valencia: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energía de ionización se mide en </a:t>
            </a:r>
            <a:r>
              <a:rPr lang="es-ES" dirty="0" err="1" smtClean="0"/>
              <a:t>kJ</a:t>
            </a:r>
            <a:r>
              <a:rPr lang="es-ES" dirty="0" smtClean="0"/>
              <a:t>/mol, J/átomo o eV/átomo.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95375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95375" cy="190500"/>
          </a:xfrm>
          <a:prstGeom prst="rect">
            <a:avLst/>
          </a:prstGeom>
          <a:noFill/>
        </p:spPr>
      </p:pic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1979712" y="4005064"/>
          <a:ext cx="5349875" cy="914400"/>
        </p:xfrm>
        <a:graphic>
          <a:graphicData uri="http://schemas.openxmlformats.org/presentationml/2006/ole">
            <p:oleObj spid="_x0000_s1030" name="Documento" r:id="rId4" imgW="5401235" imgH="92965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680520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pPr algn="just">
              <a:buNone/>
            </a:pPr>
            <a:r>
              <a:rPr lang="es-ES" dirty="0" smtClean="0"/>
              <a:t>¿</a:t>
            </a:r>
            <a:r>
              <a:rPr lang="es-ES" sz="3200" dirty="0" smtClean="0"/>
              <a:t>Cómo varía la energía de ionización?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Al  bajar en un grupo (aumenta el número de capas), la capa de valencia está más alejada del núcleo, por lo tanto éste ejerce menos fuerza sobre los electrones de valencia y se necesita menos energía para arrancar un electrón (menor EI).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Al avanzar en un periodo aumenta la carga nuclear, y por tanto la EI. Puede haber discontinuidades si al perder o ganar un electrón se pierde una estructura de capa cerrada o de </a:t>
            </a:r>
            <a:r>
              <a:rPr lang="es-ES" dirty="0" err="1" smtClean="0"/>
              <a:t>semicapa</a:t>
            </a:r>
            <a:r>
              <a:rPr lang="es-ES" dirty="0" smtClean="0"/>
              <a:t> cerrada.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I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229600" cy="369671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883</Words>
  <Application>Microsoft Office PowerPoint</Application>
  <PresentationFormat>Presentación en pantalla (4:3)</PresentationFormat>
  <Paragraphs>57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Flujo</vt:lpstr>
      <vt:lpstr>Documento</vt:lpstr>
      <vt:lpstr>Propiedades periódicas</vt:lpstr>
      <vt:lpstr>Son aquellas cuyo valor cualitativo se puede prever a la vista de la posición que ocupa el objeto en la tabla periódica.</vt:lpstr>
      <vt:lpstr>Radio atómico</vt:lpstr>
      <vt:lpstr>Por lo tanto, un átomo será tanto mayor cuanto más abajo y  a la izquierda de la tabla periódica se encuentre el elemento.</vt:lpstr>
      <vt:lpstr>Radio iónico</vt:lpstr>
      <vt:lpstr>Diapositiva 6</vt:lpstr>
      <vt:lpstr>Energía de ionización o potencial de ionización</vt:lpstr>
      <vt:lpstr>Diapositiva 8</vt:lpstr>
      <vt:lpstr>Diapositiva 9</vt:lpstr>
      <vt:lpstr>Diapositiva 10</vt:lpstr>
      <vt:lpstr>Energías de ionización sucesivas</vt:lpstr>
      <vt:lpstr>Diapositiva 12</vt:lpstr>
      <vt:lpstr>Afinidad electrónica</vt:lpstr>
      <vt:lpstr>Variación de la afinidad electrónica</vt:lpstr>
      <vt:lpstr>Electronegatividad</vt:lpstr>
      <vt:lpstr>Variación de la electronegatividad</vt:lpstr>
      <vt:lpstr>Carácter metálico y no metálico</vt:lpstr>
      <vt:lpstr>Variación del carácter metálico</vt:lpstr>
      <vt:lpstr>Carácter oxidante y reductor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periódicas</dc:title>
  <dc:creator>Cris</dc:creator>
  <cp:lastModifiedBy>Cris</cp:lastModifiedBy>
  <cp:revision>12</cp:revision>
  <dcterms:created xsi:type="dcterms:W3CDTF">2017-11-28T17:13:38Z</dcterms:created>
  <dcterms:modified xsi:type="dcterms:W3CDTF">2017-11-30T21:50:18Z</dcterms:modified>
</cp:coreProperties>
</file>