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1" r:id="rId19"/>
    <p:sldId id="275" r:id="rId20"/>
    <p:sldId id="276" r:id="rId21"/>
    <p:sldId id="277" r:id="rId22"/>
    <p:sldId id="278" r:id="rId23"/>
    <p:sldId id="279" r:id="rId24"/>
    <p:sldId id="280" r:id="rId25"/>
    <p:sldId id="281" r:id="rId26"/>
    <p:sldId id="282" r:id="rId27"/>
    <p:sldId id="283" r:id="rId28"/>
    <p:sldId id="284" r:id="rId29"/>
    <p:sldId id="299" r:id="rId30"/>
    <p:sldId id="285" r:id="rId31"/>
    <p:sldId id="286" r:id="rId32"/>
    <p:sldId id="287" r:id="rId33"/>
    <p:sldId id="288" r:id="rId34"/>
    <p:sldId id="289" r:id="rId35"/>
    <p:sldId id="290" r:id="rId36"/>
    <p:sldId id="291" r:id="rId37"/>
    <p:sldId id="292" r:id="rId38"/>
    <p:sldId id="293" r:id="rId39"/>
    <p:sldId id="294" r:id="rId40"/>
    <p:sldId id="297" r:id="rId41"/>
    <p:sldId id="295" r:id="rId42"/>
    <p:sldId id="296" r:id="rId43"/>
    <p:sldId id="300" r:id="rId44"/>
    <p:sldId id="298" r:id="rId45"/>
    <p:sldId id="301" r:id="rId4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1574844C-E4D7-4F58-B5E2-869D8EDD8065}"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574844C-E4D7-4F58-B5E2-869D8EDD806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574844C-E4D7-4F58-B5E2-869D8EDD806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574844C-E4D7-4F58-B5E2-869D8EDD806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574844C-E4D7-4F58-B5E2-869D8EDD8065}"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574844C-E4D7-4F58-B5E2-869D8EDD806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574844C-E4D7-4F58-B5E2-869D8EDD806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574844C-E4D7-4F58-B5E2-869D8EDD806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574844C-E4D7-4F58-B5E2-869D8EDD806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574844C-E4D7-4F58-B5E2-869D8EDD806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AA0E561-EA0E-449F-B7B5-89158B0AA363}" type="datetimeFigureOut">
              <a:rPr lang="es-ES" smtClean="0"/>
              <a:pPr/>
              <a:t>29/04/2018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1574844C-E4D7-4F58-B5E2-869D8EDD8065}"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A0E561-EA0E-449F-B7B5-89158B0AA363}" type="datetimeFigureOut">
              <a:rPr lang="es-ES" smtClean="0"/>
              <a:pPr/>
              <a:t>29/04/2018</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74844C-E4D7-4F58-B5E2-869D8EDD8065}"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5.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QUÍMICA DEL CARBONO</a:t>
            </a: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Alcohol5.jpg"/>
          <p:cNvPicPr>
            <a:picLocks noGrp="1" noChangeAspect="1"/>
          </p:cNvPicPr>
          <p:nvPr>
            <p:ph idx="1"/>
          </p:nvPr>
        </p:nvPicPr>
        <p:blipFill>
          <a:blip r:embed="rId2" cstate="print"/>
          <a:stretch>
            <a:fillRect/>
          </a:stretch>
        </p:blipFill>
        <p:spPr>
          <a:xfrm>
            <a:off x="755576" y="836712"/>
            <a:ext cx="7632847" cy="5472607"/>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271864"/>
          </a:xfrm>
        </p:spPr>
        <p:txBody>
          <a:bodyPr/>
          <a:lstStyle/>
          <a:p>
            <a:pPr algn="just"/>
            <a:r>
              <a:rPr lang="es-ES" dirty="0" smtClean="0"/>
              <a:t>Sin contar el carbono y el hidrógeno, los elementos químicos que forman parte más frecuentemente de los principales grupos funcionales son el oxígeno y el nitrógeno.</a:t>
            </a:r>
          </a:p>
          <a:p>
            <a:pPr algn="just"/>
            <a:r>
              <a:rPr lang="es-ES" dirty="0" smtClean="0"/>
              <a:t>También los enlaces múltiples y los anillos aromáticos se consideran grupos funcionales, ya sea por sí  mismos o asociados a otro grupo funcional, debido a que su presencia modifica notablemente la reactividad química del compuesto.</a:t>
            </a:r>
          </a:p>
          <a:p>
            <a:pPr algn="just"/>
            <a:r>
              <a:rPr lang="es-ES" dirty="0" smtClean="0"/>
              <a:t>Por ejemplo, el fenol, aunque tiene un grupo hidroxilo como los alcoholes, posee un marcado carácter ácido debido a la presencia del anillo bencénico.</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acidez del fenol.jpg"/>
          <p:cNvPicPr>
            <a:picLocks noGrp="1" noChangeAspect="1"/>
          </p:cNvPicPr>
          <p:nvPr>
            <p:ph idx="1"/>
          </p:nvPr>
        </p:nvPicPr>
        <p:blipFill>
          <a:blip r:embed="rId2" cstate="print"/>
          <a:stretch>
            <a:fillRect/>
          </a:stretch>
        </p:blipFill>
        <p:spPr>
          <a:xfrm>
            <a:off x="1043608" y="908721"/>
            <a:ext cx="7488831" cy="541588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99856"/>
          </a:xfrm>
        </p:spPr>
        <p:txBody>
          <a:bodyPr>
            <a:noAutofit/>
          </a:bodyPr>
          <a:lstStyle/>
          <a:p>
            <a:pPr algn="just"/>
            <a:r>
              <a:rPr lang="es-ES" sz="2400" b="1" dirty="0" smtClean="0"/>
              <a:t>SERIE HOMÓLOGA</a:t>
            </a:r>
            <a:r>
              <a:rPr lang="es-ES" sz="2400" dirty="0" smtClean="0"/>
              <a:t> es un conjunto de compuestos orgánicos que contiene un mismo grupo funcional y difieren solo en la longitud de la cadena, es decir, en el número de grupos metileno (-CH</a:t>
            </a:r>
            <a:r>
              <a:rPr lang="es-ES" sz="2400" baseline="-25000" dirty="0" smtClean="0"/>
              <a:t>2</a:t>
            </a:r>
            <a:r>
              <a:rPr lang="es-ES" sz="2400" dirty="0" smtClean="0"/>
              <a:t>-).</a:t>
            </a:r>
          </a:p>
          <a:p>
            <a:pPr algn="just"/>
            <a:r>
              <a:rPr lang="es-ES" sz="2400" dirty="0" smtClean="0"/>
              <a:t>Por ejemplo, todos los alcoholes cuya fórmula se ajuste a la fórmula general CH</a:t>
            </a:r>
            <a:r>
              <a:rPr lang="es-ES" sz="2400" baseline="-25000" dirty="0" smtClean="0"/>
              <a:t>3</a:t>
            </a:r>
            <a:r>
              <a:rPr lang="es-ES" sz="2400" dirty="0" smtClean="0"/>
              <a:t>-(CH</a:t>
            </a:r>
            <a:r>
              <a:rPr lang="es-ES" sz="2400" baseline="-25000" dirty="0" smtClean="0"/>
              <a:t>2</a:t>
            </a:r>
            <a:r>
              <a:rPr lang="es-ES" sz="2400" dirty="0" smtClean="0"/>
              <a:t>)</a:t>
            </a:r>
            <a:r>
              <a:rPr lang="es-ES" sz="2400" baseline="-25000" dirty="0" smtClean="0"/>
              <a:t>n</a:t>
            </a:r>
            <a:r>
              <a:rPr lang="es-ES" sz="2400" dirty="0" smtClean="0"/>
              <a:t>-OH, con n=0,1,2,3…. son miembros de una misma serie homóloga.</a:t>
            </a:r>
          </a:p>
          <a:p>
            <a:pPr algn="just"/>
            <a:r>
              <a:rPr lang="es-ES" sz="2400" dirty="0" smtClean="0"/>
              <a:t>En los compuestos de una misma serie homóloga, la progresiva introducción de grupos metileno produce una variación paulatina en las propiedades, sobretodo físicas, de los homólogos sucesivos (recuerda la dependencia de la intensidad de la fuerza de Van der </a:t>
            </a:r>
            <a:r>
              <a:rPr lang="es-ES" sz="2400" dirty="0" err="1" smtClean="0"/>
              <a:t>Waals</a:t>
            </a:r>
            <a:r>
              <a:rPr lang="es-ES" sz="2400" dirty="0" smtClean="0"/>
              <a:t> con la masa molecular del compuesto).</a:t>
            </a:r>
            <a:endParaRPr lang="es-E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Orden_de_preferencia_1.jpg"/>
          <p:cNvPicPr>
            <a:picLocks noGrp="1" noChangeAspect="1"/>
          </p:cNvPicPr>
          <p:nvPr>
            <p:ph idx="1"/>
          </p:nvPr>
        </p:nvPicPr>
        <p:blipFill>
          <a:blip r:embed="rId2" cstate="print"/>
          <a:stretch>
            <a:fillRect/>
          </a:stretch>
        </p:blipFill>
        <p:spPr>
          <a:xfrm>
            <a:off x="755576" y="404813"/>
            <a:ext cx="6984776" cy="5919787"/>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564672"/>
          </a:xfrm>
        </p:spPr>
        <p:txBody>
          <a:bodyPr>
            <a:normAutofit fontScale="90000"/>
          </a:bodyPr>
          <a:lstStyle/>
          <a:p>
            <a:pPr algn="ctr"/>
            <a:r>
              <a:rPr lang="es-ES" dirty="0" smtClean="0"/>
              <a:t>3. ISOMERÍA</a:t>
            </a:r>
            <a:endParaRPr lang="es-ES" dirty="0"/>
          </a:p>
        </p:txBody>
      </p:sp>
      <p:sp>
        <p:nvSpPr>
          <p:cNvPr id="3" name="2 Marcador de contenido"/>
          <p:cNvSpPr>
            <a:spLocks noGrp="1"/>
          </p:cNvSpPr>
          <p:nvPr>
            <p:ph idx="1"/>
          </p:nvPr>
        </p:nvSpPr>
        <p:spPr>
          <a:xfrm>
            <a:off x="457200" y="1412776"/>
            <a:ext cx="8229600" cy="4911824"/>
          </a:xfrm>
        </p:spPr>
        <p:txBody>
          <a:bodyPr>
            <a:noAutofit/>
          </a:bodyPr>
          <a:lstStyle/>
          <a:p>
            <a:pPr algn="just"/>
            <a:r>
              <a:rPr lang="es-ES" sz="2800" dirty="0" smtClean="0"/>
              <a:t>La </a:t>
            </a:r>
            <a:r>
              <a:rPr lang="es-ES" sz="2800" b="1" dirty="0" smtClean="0"/>
              <a:t>isomería</a:t>
            </a:r>
            <a:r>
              <a:rPr lang="es-ES" sz="2800" dirty="0" smtClean="0"/>
              <a:t> es una propiedad de las moléculas que se da cuando dos o más compuestos diferentes, y por tanto, con propiedades físicas y químicas distintas,  tienen </a:t>
            </a:r>
            <a:r>
              <a:rPr lang="es-ES" sz="2800" b="1" dirty="0" smtClean="0"/>
              <a:t>la misma fórmula molecular</a:t>
            </a:r>
            <a:r>
              <a:rPr lang="es-ES" sz="2800" dirty="0" smtClean="0"/>
              <a:t>.</a:t>
            </a:r>
          </a:p>
          <a:p>
            <a:pPr algn="just"/>
            <a:r>
              <a:rPr lang="es-ES" sz="2800" dirty="0" smtClean="0"/>
              <a:t>Cuando dos o más compuestos son isómeros, tienen en común que sus moléculas están formadas por el mismo tipo y número de átomos, pero se diferencian en que estos átomos están unidos entre sí de distinta manera o que su disposición espacial es diferente.</a:t>
            </a:r>
            <a:endParaRPr lang="es-E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fontScale="90000"/>
          </a:bodyPr>
          <a:lstStyle/>
          <a:p>
            <a:r>
              <a:rPr lang="es-ES" dirty="0" smtClean="0"/>
              <a:t>3.A. Isomería constitucional</a:t>
            </a:r>
            <a:endParaRPr lang="es-ES" dirty="0"/>
          </a:p>
        </p:txBody>
      </p:sp>
      <p:sp>
        <p:nvSpPr>
          <p:cNvPr id="3" name="2 Marcador de contenido"/>
          <p:cNvSpPr>
            <a:spLocks noGrp="1"/>
          </p:cNvSpPr>
          <p:nvPr>
            <p:ph idx="1"/>
          </p:nvPr>
        </p:nvSpPr>
        <p:spPr>
          <a:xfrm>
            <a:off x="457200" y="1556792"/>
            <a:ext cx="8229600" cy="4767808"/>
          </a:xfrm>
        </p:spPr>
        <p:txBody>
          <a:bodyPr/>
          <a:lstStyle/>
          <a:p>
            <a:pPr algn="just"/>
            <a:r>
              <a:rPr lang="es-ES" dirty="0" smtClean="0"/>
              <a:t>La isomería </a:t>
            </a:r>
            <a:r>
              <a:rPr lang="es-ES" b="1" dirty="0" smtClean="0"/>
              <a:t>constitucional</a:t>
            </a:r>
            <a:r>
              <a:rPr lang="es-ES" dirty="0" smtClean="0"/>
              <a:t> o isomería </a:t>
            </a:r>
            <a:r>
              <a:rPr lang="es-ES" b="1" dirty="0" smtClean="0"/>
              <a:t>estructural</a:t>
            </a:r>
            <a:r>
              <a:rPr lang="es-ES" dirty="0" smtClean="0"/>
              <a:t> se da cuando los compuestos difieren en la secuencia de sus enlaces, es decir, en la forma en que están conectados los átomos. En los isómeros, los átomos están unidos en un orden diferente.</a:t>
            </a:r>
          </a:p>
          <a:p>
            <a:pPr algn="just"/>
            <a:r>
              <a:rPr lang="es-ES" dirty="0" smtClean="0"/>
              <a:t>Hay tres tipos de isomería constitucional: de cadena, de posición y de función.</a:t>
            </a:r>
          </a:p>
          <a:p>
            <a:pPr algn="just"/>
            <a:r>
              <a:rPr lang="es-ES" sz="3200" b="1" dirty="0" smtClean="0"/>
              <a:t>Isomería de cadena</a:t>
            </a:r>
            <a:r>
              <a:rPr lang="es-ES" dirty="0" smtClean="0"/>
              <a:t> cuando la estructura de la cadena carbonada es diferente. </a:t>
            </a:r>
          </a:p>
          <a:p>
            <a:pPr algn="just"/>
            <a:r>
              <a:rPr lang="es-ES" b="1" dirty="0" smtClean="0"/>
              <a:t>Ejemplo: </a:t>
            </a:r>
            <a:r>
              <a:rPr lang="es-ES" dirty="0" smtClean="0"/>
              <a:t>hay tres isómeros con la fórmula C</a:t>
            </a:r>
            <a:r>
              <a:rPr lang="es-ES" baseline="-25000" dirty="0" smtClean="0"/>
              <a:t>5</a:t>
            </a:r>
            <a:r>
              <a:rPr lang="es-ES" dirty="0" smtClean="0"/>
              <a:t>H</a:t>
            </a:r>
            <a:r>
              <a:rPr lang="es-ES" baseline="-25000" dirty="0" smtClean="0"/>
              <a:t>12</a:t>
            </a:r>
            <a:endParaRPr lang="es-E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5H12.jpg"/>
          <p:cNvPicPr>
            <a:picLocks noGrp="1" noChangeAspect="1"/>
          </p:cNvPicPr>
          <p:nvPr>
            <p:ph idx="1"/>
          </p:nvPr>
        </p:nvPicPr>
        <p:blipFill>
          <a:blip r:embed="rId2" cstate="print"/>
          <a:stretch>
            <a:fillRect/>
          </a:stretch>
        </p:blipFill>
        <p:spPr>
          <a:xfrm>
            <a:off x="611560" y="764705"/>
            <a:ext cx="7704856" cy="5559896"/>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lnSpcReduction="10000"/>
          </a:bodyPr>
          <a:lstStyle/>
          <a:p>
            <a:pPr algn="just"/>
            <a:r>
              <a:rPr lang="es-ES" sz="3200" b="1" dirty="0" smtClean="0"/>
              <a:t>Isomería de posición: </a:t>
            </a:r>
            <a:r>
              <a:rPr lang="es-ES" sz="2800" dirty="0" smtClean="0"/>
              <a:t>Se presenta cuando los isómeros tienen la misma cadena y el mismo grupo funcional, pero en diferente posición.</a:t>
            </a:r>
          </a:p>
          <a:p>
            <a:pPr algn="just"/>
            <a:r>
              <a:rPr lang="es-ES" sz="2800" b="1" dirty="0" err="1" smtClean="0"/>
              <a:t>Ej</a:t>
            </a:r>
            <a:r>
              <a:rPr lang="es-ES" sz="2800" b="1" dirty="0" smtClean="0"/>
              <a:t>: </a:t>
            </a:r>
            <a:r>
              <a:rPr lang="es-ES" sz="2800" dirty="0" smtClean="0"/>
              <a:t>El butanol tiene dos isómeros de posición:</a:t>
            </a:r>
          </a:p>
          <a:p>
            <a:pPr algn="just"/>
            <a:r>
              <a:rPr lang="es-ES" sz="2800" b="1" dirty="0" smtClean="0"/>
              <a:t>Butan-1-ol:  </a:t>
            </a:r>
            <a:r>
              <a:rPr lang="es-ES" sz="2800" dirty="0" smtClean="0"/>
              <a:t>CH</a:t>
            </a:r>
            <a:r>
              <a:rPr lang="es-ES" sz="2800" baseline="-25000" dirty="0" smtClean="0"/>
              <a:t>3</a:t>
            </a:r>
            <a:r>
              <a:rPr lang="es-ES" sz="2800" dirty="0" smtClean="0"/>
              <a:t>CH</a:t>
            </a:r>
            <a:r>
              <a:rPr lang="es-ES" sz="2800" baseline="-25000" dirty="0" smtClean="0"/>
              <a:t>2</a:t>
            </a:r>
            <a:r>
              <a:rPr lang="es-ES" sz="2800" dirty="0" smtClean="0"/>
              <a:t>CH</a:t>
            </a:r>
            <a:r>
              <a:rPr lang="es-ES" sz="2800" baseline="-25000" dirty="0" smtClean="0"/>
              <a:t>2</a:t>
            </a:r>
            <a:r>
              <a:rPr lang="es-ES" sz="2800" dirty="0" smtClean="0"/>
              <a:t>CH</a:t>
            </a:r>
            <a:r>
              <a:rPr lang="es-ES" sz="2800" baseline="-25000" dirty="0" smtClean="0"/>
              <a:t>2</a:t>
            </a:r>
            <a:r>
              <a:rPr lang="es-ES" sz="2800" dirty="0" smtClean="0"/>
              <a:t>OH</a:t>
            </a:r>
          </a:p>
          <a:p>
            <a:pPr algn="just"/>
            <a:r>
              <a:rPr lang="es-ES" sz="2800" b="1" dirty="0" smtClean="0"/>
              <a:t>Butan-2-ol: </a:t>
            </a:r>
            <a:r>
              <a:rPr lang="es-ES" sz="2800" dirty="0" smtClean="0"/>
              <a:t>CH3CH2CHOHCH3</a:t>
            </a:r>
          </a:p>
          <a:p>
            <a:pPr algn="just"/>
            <a:r>
              <a:rPr lang="es-ES" sz="3200" b="1" dirty="0" smtClean="0"/>
              <a:t>Isomería de función: </a:t>
            </a:r>
            <a:r>
              <a:rPr lang="es-ES" sz="2800" dirty="0" smtClean="0"/>
              <a:t>Cuando los isómeros tienen distintos grupos funcionales.</a:t>
            </a:r>
          </a:p>
          <a:p>
            <a:pPr algn="just"/>
            <a:r>
              <a:rPr lang="es-ES" sz="2800" dirty="0" smtClean="0"/>
              <a:t>La isomería de función se da entre </a:t>
            </a:r>
            <a:r>
              <a:rPr lang="es-ES" sz="2800" b="1" dirty="0" smtClean="0"/>
              <a:t>alcoholes</a:t>
            </a:r>
            <a:r>
              <a:rPr lang="es-ES" sz="2800" dirty="0" smtClean="0"/>
              <a:t> y </a:t>
            </a:r>
            <a:r>
              <a:rPr lang="es-ES" sz="2800" b="1" dirty="0" smtClean="0"/>
              <a:t>éteres</a:t>
            </a:r>
            <a:r>
              <a:rPr lang="es-ES" sz="2800" dirty="0" smtClean="0"/>
              <a:t>: </a:t>
            </a:r>
          </a:p>
          <a:p>
            <a:pPr algn="just">
              <a:buNone/>
            </a:pPr>
            <a:r>
              <a:rPr lang="es-ES" sz="2800" dirty="0" smtClean="0"/>
              <a:t>     </a:t>
            </a:r>
            <a:r>
              <a:rPr lang="es-ES" sz="2800" dirty="0" err="1" smtClean="0"/>
              <a:t>Ej</a:t>
            </a:r>
            <a:r>
              <a:rPr lang="es-ES" sz="2800" dirty="0" smtClean="0"/>
              <a:t>: CH</a:t>
            </a:r>
            <a:r>
              <a:rPr lang="es-ES" sz="2800" baseline="-25000" dirty="0" smtClean="0"/>
              <a:t>3</a:t>
            </a:r>
            <a:r>
              <a:rPr lang="es-ES" sz="2800" dirty="0" smtClean="0"/>
              <a:t>CH</a:t>
            </a:r>
            <a:r>
              <a:rPr lang="es-ES" sz="2800" baseline="-25000" dirty="0" smtClean="0"/>
              <a:t>2</a:t>
            </a:r>
            <a:r>
              <a:rPr lang="es-ES" sz="2800" dirty="0" smtClean="0"/>
              <a:t>CHOHCH</a:t>
            </a:r>
            <a:r>
              <a:rPr lang="es-ES" sz="2800" baseline="-25000" dirty="0" smtClean="0"/>
              <a:t>3</a:t>
            </a:r>
            <a:r>
              <a:rPr lang="es-ES" sz="2800" dirty="0" smtClean="0"/>
              <a:t>  y  CH</a:t>
            </a:r>
            <a:r>
              <a:rPr lang="es-ES" sz="2800" baseline="-25000" dirty="0" smtClean="0"/>
              <a:t>3</a:t>
            </a:r>
            <a:r>
              <a:rPr lang="es-ES" sz="2800" dirty="0" smtClean="0"/>
              <a:t>CH</a:t>
            </a:r>
            <a:r>
              <a:rPr lang="es-ES" sz="2800" baseline="-25000" dirty="0" smtClean="0"/>
              <a:t>2</a:t>
            </a:r>
            <a:r>
              <a:rPr lang="es-ES" sz="2800" dirty="0" smtClean="0"/>
              <a:t>-O-CH</a:t>
            </a:r>
            <a:r>
              <a:rPr lang="es-ES" sz="2800" baseline="-25000" dirty="0" smtClean="0"/>
              <a:t>2</a:t>
            </a:r>
            <a:r>
              <a:rPr lang="es-ES" sz="2800" dirty="0" smtClean="0"/>
              <a:t>CH</a:t>
            </a:r>
            <a:r>
              <a:rPr lang="es-ES" sz="2800" baseline="-25000" dirty="0" smtClean="0"/>
              <a:t>3</a:t>
            </a:r>
            <a:endParaRPr lang="es-E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a:bodyPr>
          <a:lstStyle/>
          <a:p>
            <a:r>
              <a:rPr lang="es-ES" sz="2800" dirty="0" smtClean="0"/>
              <a:t>Entre </a:t>
            </a:r>
            <a:r>
              <a:rPr lang="es-ES" sz="2800" b="1" dirty="0" smtClean="0"/>
              <a:t>aldehídos </a:t>
            </a:r>
            <a:r>
              <a:rPr lang="es-ES" sz="2800" dirty="0" smtClean="0"/>
              <a:t>y </a:t>
            </a:r>
            <a:r>
              <a:rPr lang="es-ES" sz="2800" b="1" dirty="0" smtClean="0"/>
              <a:t>cetonas</a:t>
            </a:r>
            <a:r>
              <a:rPr lang="es-ES" sz="2800" dirty="0" smtClean="0"/>
              <a:t>:</a:t>
            </a:r>
          </a:p>
          <a:p>
            <a:pPr>
              <a:buNone/>
            </a:pPr>
            <a:r>
              <a:rPr lang="es-ES" sz="2800" dirty="0" smtClean="0"/>
              <a:t>     EJ: CH</a:t>
            </a:r>
            <a:r>
              <a:rPr lang="es-ES" sz="2800" baseline="-25000" dirty="0" smtClean="0"/>
              <a:t>3</a:t>
            </a:r>
            <a:r>
              <a:rPr lang="es-ES" sz="2800" dirty="0" smtClean="0"/>
              <a:t>COCH</a:t>
            </a:r>
            <a:r>
              <a:rPr lang="es-ES" sz="2800" baseline="-25000" dirty="0" smtClean="0"/>
              <a:t>3</a:t>
            </a:r>
            <a:r>
              <a:rPr lang="es-ES" sz="2800" dirty="0" smtClean="0"/>
              <a:t>    y  CH</a:t>
            </a:r>
            <a:r>
              <a:rPr lang="es-ES" sz="2800" baseline="-25000" dirty="0" smtClean="0"/>
              <a:t>3</a:t>
            </a:r>
            <a:r>
              <a:rPr lang="es-ES" sz="2800" dirty="0" smtClean="0"/>
              <a:t>CH</a:t>
            </a:r>
            <a:r>
              <a:rPr lang="es-ES" sz="2800" baseline="-25000" dirty="0" smtClean="0"/>
              <a:t>2</a:t>
            </a:r>
            <a:r>
              <a:rPr lang="es-ES" sz="2800" dirty="0" smtClean="0"/>
              <a:t>CHO</a:t>
            </a:r>
          </a:p>
          <a:p>
            <a:r>
              <a:rPr lang="es-ES" sz="2800" dirty="0" smtClean="0"/>
              <a:t>Y entre </a:t>
            </a:r>
            <a:r>
              <a:rPr lang="es-ES" sz="2800" b="1" dirty="0" smtClean="0"/>
              <a:t>ácidos carboxílicos y </a:t>
            </a:r>
            <a:r>
              <a:rPr lang="es-ES" sz="2800" b="1" dirty="0" err="1" smtClean="0"/>
              <a:t>ésteres</a:t>
            </a:r>
            <a:r>
              <a:rPr lang="es-ES" sz="2800" b="1" dirty="0" smtClean="0"/>
              <a:t>:</a:t>
            </a:r>
          </a:p>
          <a:p>
            <a:r>
              <a:rPr lang="es-ES" sz="2800" dirty="0" smtClean="0"/>
              <a:t> </a:t>
            </a:r>
            <a:r>
              <a:rPr lang="es-ES" sz="2800" dirty="0" err="1" smtClean="0"/>
              <a:t>Ej</a:t>
            </a:r>
            <a:r>
              <a:rPr lang="es-ES" sz="2800" dirty="0" smtClean="0"/>
              <a:t>:  CH</a:t>
            </a:r>
            <a:r>
              <a:rPr lang="es-ES" sz="2800" baseline="-25000" dirty="0" smtClean="0"/>
              <a:t>3</a:t>
            </a:r>
            <a:r>
              <a:rPr lang="es-ES" sz="2800" dirty="0" smtClean="0"/>
              <a:t>CH</a:t>
            </a:r>
            <a:r>
              <a:rPr lang="es-ES" sz="2800" baseline="-25000" dirty="0" smtClean="0"/>
              <a:t>2</a:t>
            </a:r>
            <a:r>
              <a:rPr lang="es-ES" sz="2800" dirty="0" smtClean="0"/>
              <a:t>CH</a:t>
            </a:r>
            <a:r>
              <a:rPr lang="es-ES" sz="2800" baseline="-25000" dirty="0" smtClean="0"/>
              <a:t>2</a:t>
            </a:r>
            <a:r>
              <a:rPr lang="es-ES" sz="2800" dirty="0" smtClean="0"/>
              <a:t>COOH  y  CH</a:t>
            </a:r>
            <a:r>
              <a:rPr lang="es-ES" sz="2800" baseline="-25000" dirty="0" smtClean="0"/>
              <a:t>3</a:t>
            </a:r>
            <a:r>
              <a:rPr lang="es-ES" sz="2800" dirty="0" smtClean="0"/>
              <a:t>CH</a:t>
            </a:r>
            <a:r>
              <a:rPr lang="es-ES" sz="2800" baseline="-25000" dirty="0" smtClean="0"/>
              <a:t>2</a:t>
            </a:r>
            <a:r>
              <a:rPr lang="es-ES" sz="2800" dirty="0" smtClean="0"/>
              <a:t>COOCH</a:t>
            </a:r>
            <a:r>
              <a:rPr lang="es-ES" sz="2800" baseline="-25000" dirty="0" smtClean="0"/>
              <a:t>3.</a:t>
            </a:r>
            <a:endParaRPr lang="es-E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a:bodyPr>
          <a:lstStyle/>
          <a:p>
            <a:pPr algn="just"/>
            <a:r>
              <a:rPr lang="es-ES" sz="2800" dirty="0" smtClean="0"/>
              <a:t>La Química del carbono o Química orgánica es la rama de la Química que estudia la mayoría de los compuestos que contienen carbono.</a:t>
            </a:r>
          </a:p>
          <a:p>
            <a:pPr algn="just"/>
            <a:r>
              <a:rPr lang="es-ES" sz="2800" dirty="0" smtClean="0"/>
              <a:t>Solo unos pocos compuestos con carbono, como el dióxido de carbono, el monóxido de carbono y los carbonatos, se estudian dentro de la Química inorgánica.</a:t>
            </a:r>
          </a:p>
          <a:p>
            <a:pPr algn="just"/>
            <a:r>
              <a:rPr lang="es-ES" sz="2800" dirty="0" smtClean="0"/>
              <a:t>Los elementos más frecuentes en los compuestos orgánicos son el hidrógeno, el oxígeno y el nitrógeno. Les siguen a mucha distancia el azufre, el fósforo y los halógenos (flúor, cloro, bromo y yodo).</a:t>
            </a:r>
            <a:endParaRPr lang="es-E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fontScale="90000"/>
          </a:bodyPr>
          <a:lstStyle/>
          <a:p>
            <a:pPr algn="ctr"/>
            <a:r>
              <a:rPr lang="es-ES" dirty="0" smtClean="0"/>
              <a:t>3.B. ESTEREOISOMERÍA</a:t>
            </a:r>
            <a:endParaRPr lang="es-ES" dirty="0"/>
          </a:p>
        </p:txBody>
      </p:sp>
      <p:sp>
        <p:nvSpPr>
          <p:cNvPr id="3" name="2 Marcador de contenido"/>
          <p:cNvSpPr>
            <a:spLocks noGrp="1"/>
          </p:cNvSpPr>
          <p:nvPr>
            <p:ph idx="1"/>
          </p:nvPr>
        </p:nvSpPr>
        <p:spPr>
          <a:xfrm>
            <a:off x="457200" y="1628800"/>
            <a:ext cx="8229600" cy="4695800"/>
          </a:xfrm>
        </p:spPr>
        <p:txBody>
          <a:bodyPr>
            <a:normAutofit/>
          </a:bodyPr>
          <a:lstStyle/>
          <a:p>
            <a:pPr algn="just"/>
            <a:r>
              <a:rPr lang="es-ES" sz="2800" dirty="0" smtClean="0"/>
              <a:t>Los </a:t>
            </a:r>
            <a:r>
              <a:rPr lang="es-ES" sz="2800" dirty="0" err="1" smtClean="0"/>
              <a:t>estereoisómeros</a:t>
            </a:r>
            <a:r>
              <a:rPr lang="es-ES" sz="2800" dirty="0" smtClean="0"/>
              <a:t> solo se diferencian  en la orientación de sus átomos en el espacio. Puede ser:</a:t>
            </a:r>
          </a:p>
          <a:p>
            <a:pPr algn="just"/>
            <a:r>
              <a:rPr lang="es-ES" sz="3200" b="1" dirty="0" err="1" smtClean="0"/>
              <a:t>Estereoisomería</a:t>
            </a:r>
            <a:r>
              <a:rPr lang="es-ES" sz="3200" b="1" dirty="0" smtClean="0"/>
              <a:t> geométrica o </a:t>
            </a:r>
            <a:r>
              <a:rPr lang="es-ES" sz="3200" b="1" dirty="0" err="1" smtClean="0"/>
              <a:t>cis-trans</a:t>
            </a:r>
            <a:r>
              <a:rPr lang="es-ES" sz="3200" dirty="0" smtClean="0"/>
              <a:t>:</a:t>
            </a:r>
          </a:p>
          <a:p>
            <a:pPr algn="just">
              <a:buNone/>
            </a:pPr>
            <a:r>
              <a:rPr lang="es-ES" sz="2800" dirty="0" smtClean="0"/>
              <a:t>    Es característica de los </a:t>
            </a:r>
            <a:r>
              <a:rPr lang="es-ES" sz="2800" b="1" dirty="0" smtClean="0"/>
              <a:t>alquenos, </a:t>
            </a:r>
            <a:r>
              <a:rPr lang="es-ES" sz="2800" dirty="0" smtClean="0"/>
              <a:t>debido a que no es posible la libre rotación en torno al doble enlace (debido al enlace </a:t>
            </a:r>
            <a:r>
              <a:rPr lang="el-GR" sz="2800" dirty="0" smtClean="0"/>
              <a:t>π</a:t>
            </a:r>
            <a:r>
              <a:rPr lang="es-ES" sz="2800" dirty="0" smtClean="0"/>
              <a:t>).</a:t>
            </a:r>
            <a:r>
              <a:rPr lang="es-ES" sz="2800" b="1" dirty="0" smtClean="0"/>
              <a:t> </a:t>
            </a:r>
            <a:endParaRPr lang="es-ES" sz="2800" dirty="0" smtClean="0"/>
          </a:p>
          <a:p>
            <a:pPr algn="just">
              <a:buNone/>
            </a:pPr>
            <a:r>
              <a:rPr lang="es-ES" sz="2800" b="1" dirty="0" smtClean="0"/>
              <a:t>     </a:t>
            </a:r>
            <a:r>
              <a:rPr lang="es-ES" sz="2800" dirty="0" smtClean="0"/>
              <a:t>Para que se produzca es necesario que los dos sustituyentes unidos al doble enlace, sean distintos.</a:t>
            </a:r>
          </a:p>
          <a:p>
            <a:pPr algn="just">
              <a:buNone/>
            </a:pPr>
            <a:endParaRPr lang="es-ES"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rmAutofit/>
          </a:bodyPr>
          <a:lstStyle/>
          <a:p>
            <a:pPr algn="just"/>
            <a:r>
              <a:rPr lang="es-ES" sz="2800" dirty="0" smtClean="0"/>
              <a:t>En la forma </a:t>
            </a:r>
            <a:r>
              <a:rPr lang="es-ES" sz="2800" b="1" dirty="0" err="1" smtClean="0"/>
              <a:t>cis</a:t>
            </a:r>
            <a:r>
              <a:rPr lang="es-ES" sz="2800" dirty="0" smtClean="0"/>
              <a:t>  los sustituyentes iguales de cada átomo de carbono del doble enlace se encuentran en la misma región del espacio con respecto al plano, mientras que en la forma </a:t>
            </a:r>
            <a:r>
              <a:rPr lang="es-ES" sz="2800" b="1" dirty="0" err="1" smtClean="0"/>
              <a:t>trans</a:t>
            </a:r>
            <a:r>
              <a:rPr lang="es-ES" sz="2800" dirty="0" smtClean="0"/>
              <a:t> se encuentran en distintas regiones del espacio</a:t>
            </a:r>
            <a:r>
              <a:rPr lang="es-ES" sz="2800" b="1" dirty="0" smtClean="0"/>
              <a:t>.</a:t>
            </a:r>
          </a:p>
          <a:p>
            <a:pPr algn="just">
              <a:buNone/>
            </a:pPr>
            <a:endParaRPr lang="es-ES" sz="2800" dirty="0"/>
          </a:p>
        </p:txBody>
      </p:sp>
      <p:pic>
        <p:nvPicPr>
          <p:cNvPr id="4" name="3 Imagen" descr="isomeros-cistrans-01.gif"/>
          <p:cNvPicPr>
            <a:picLocks noChangeAspect="1"/>
          </p:cNvPicPr>
          <p:nvPr/>
        </p:nvPicPr>
        <p:blipFill>
          <a:blip r:embed="rId2" cstate="print"/>
          <a:stretch>
            <a:fillRect/>
          </a:stretch>
        </p:blipFill>
        <p:spPr>
          <a:xfrm>
            <a:off x="2195736" y="3645024"/>
            <a:ext cx="4608512" cy="1921371"/>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5127848"/>
          </a:xfrm>
        </p:spPr>
        <p:txBody>
          <a:bodyPr>
            <a:normAutofit/>
          </a:bodyPr>
          <a:lstStyle/>
          <a:p>
            <a:pPr algn="just"/>
            <a:r>
              <a:rPr lang="es-ES" sz="2800" dirty="0" smtClean="0"/>
              <a:t>En los </a:t>
            </a:r>
            <a:r>
              <a:rPr lang="es-ES" sz="2800" dirty="0" err="1" smtClean="0"/>
              <a:t>cicloalcanos</a:t>
            </a:r>
            <a:r>
              <a:rPr lang="es-ES" sz="2800" dirty="0" smtClean="0"/>
              <a:t> también puede darse la isomería </a:t>
            </a:r>
            <a:r>
              <a:rPr lang="es-ES" sz="2800" dirty="0" err="1" smtClean="0"/>
              <a:t>cis-trans</a:t>
            </a:r>
            <a:r>
              <a:rPr lang="es-ES" sz="2800" dirty="0" smtClean="0"/>
              <a:t>, aunque no haya dobles enlaces, porque la estructura del anillo impide la rotación libre de los enlaces sencillos.</a:t>
            </a:r>
          </a:p>
          <a:p>
            <a:pPr algn="just">
              <a:buNone/>
            </a:pPr>
            <a:endParaRPr lang="es-ES" sz="2800" dirty="0"/>
          </a:p>
        </p:txBody>
      </p:sp>
      <p:pic>
        <p:nvPicPr>
          <p:cNvPr id="4" name="3 Imagen" descr="400px-Cis_trans_bsp.png"/>
          <p:cNvPicPr>
            <a:picLocks noChangeAspect="1"/>
          </p:cNvPicPr>
          <p:nvPr/>
        </p:nvPicPr>
        <p:blipFill>
          <a:blip r:embed="rId2" cstate="print"/>
          <a:stretch>
            <a:fillRect/>
          </a:stretch>
        </p:blipFill>
        <p:spPr>
          <a:xfrm>
            <a:off x="1691680" y="3356992"/>
            <a:ext cx="5760640" cy="295232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rmAutofit/>
          </a:bodyPr>
          <a:lstStyle/>
          <a:p>
            <a:pPr algn="just"/>
            <a:r>
              <a:rPr lang="es-ES" sz="3200" b="1" dirty="0" err="1" smtClean="0"/>
              <a:t>Estereoisomería</a:t>
            </a:r>
            <a:r>
              <a:rPr lang="es-ES" sz="3200" b="1" dirty="0" smtClean="0"/>
              <a:t> óptica.</a:t>
            </a:r>
          </a:p>
          <a:p>
            <a:pPr algn="just"/>
            <a:r>
              <a:rPr lang="es-ES" sz="3200" dirty="0" smtClean="0"/>
              <a:t> </a:t>
            </a:r>
            <a:r>
              <a:rPr lang="es-ES" sz="2800" dirty="0" smtClean="0"/>
              <a:t>Isomería característica de los compuestos que tienen algún carbono asimétrico (</a:t>
            </a:r>
            <a:r>
              <a:rPr lang="es-ES" sz="2800" dirty="0" err="1" smtClean="0"/>
              <a:t>quiral</a:t>
            </a:r>
            <a:r>
              <a:rPr lang="es-ES" sz="2800" dirty="0" smtClean="0"/>
              <a:t>), es decir, un carbono con los cuatro sustituyentes distintos.</a:t>
            </a:r>
          </a:p>
          <a:p>
            <a:pPr algn="just"/>
            <a:r>
              <a:rPr lang="es-ES" sz="2800" dirty="0" smtClean="0"/>
              <a:t>En este caso, el compuesto tiene dos </a:t>
            </a:r>
            <a:r>
              <a:rPr lang="es-ES" sz="2800" dirty="0" err="1" smtClean="0"/>
              <a:t>estereoisómeros</a:t>
            </a:r>
            <a:r>
              <a:rPr lang="es-ES" sz="2800" dirty="0" smtClean="0"/>
              <a:t> ópticos o </a:t>
            </a:r>
          </a:p>
          <a:p>
            <a:pPr algn="just">
              <a:buNone/>
            </a:pPr>
            <a:r>
              <a:rPr lang="es-ES" sz="2800" b="1" dirty="0" smtClean="0"/>
              <a:t>    </a:t>
            </a:r>
            <a:r>
              <a:rPr lang="es-ES" sz="2800" b="1" dirty="0" err="1" smtClean="0"/>
              <a:t>enantiómeros</a:t>
            </a:r>
            <a:r>
              <a:rPr lang="es-ES" sz="2800" dirty="0" smtClean="0"/>
              <a:t>, siendo </a:t>
            </a:r>
          </a:p>
          <a:p>
            <a:pPr algn="just">
              <a:buNone/>
            </a:pPr>
            <a:r>
              <a:rPr lang="es-ES" sz="2800" dirty="0" smtClean="0"/>
              <a:t>    uno, la imagen especular </a:t>
            </a:r>
          </a:p>
          <a:p>
            <a:pPr algn="just">
              <a:buNone/>
            </a:pPr>
            <a:r>
              <a:rPr lang="es-ES" sz="2800" dirty="0" smtClean="0"/>
              <a:t>    del otro.</a:t>
            </a:r>
          </a:p>
          <a:p>
            <a:pPr algn="just"/>
            <a:endParaRPr lang="es-ES" sz="3200" dirty="0"/>
          </a:p>
        </p:txBody>
      </p:sp>
      <p:pic>
        <p:nvPicPr>
          <p:cNvPr id="4" name="3 Imagen" descr="chirality.jpg"/>
          <p:cNvPicPr>
            <a:picLocks noChangeAspect="1"/>
          </p:cNvPicPr>
          <p:nvPr/>
        </p:nvPicPr>
        <p:blipFill>
          <a:blip r:embed="rId2" cstate="print"/>
          <a:stretch>
            <a:fillRect/>
          </a:stretch>
        </p:blipFill>
        <p:spPr>
          <a:xfrm>
            <a:off x="5004048" y="3356992"/>
            <a:ext cx="3600400" cy="3168352"/>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normAutofit/>
          </a:bodyPr>
          <a:lstStyle/>
          <a:p>
            <a:pPr algn="just"/>
            <a:r>
              <a:rPr lang="es-ES" sz="3200" dirty="0" smtClean="0"/>
              <a:t>Estos isómeros presentan actividad óptica al desviar el plano de luz polarizada hacia la derecha (</a:t>
            </a:r>
            <a:r>
              <a:rPr lang="es-ES" sz="3200" b="1" dirty="0" smtClean="0"/>
              <a:t>isómero dextro)</a:t>
            </a:r>
            <a:r>
              <a:rPr lang="es-ES" sz="3200" dirty="0" smtClean="0"/>
              <a:t>, o hacia la izquierda (</a:t>
            </a:r>
            <a:r>
              <a:rPr lang="es-ES" sz="3200" b="1" dirty="0" smtClean="0"/>
              <a:t>isómero levo).</a:t>
            </a:r>
          </a:p>
          <a:p>
            <a:pPr algn="just"/>
            <a:r>
              <a:rPr lang="es-ES" sz="3200" dirty="0" smtClean="0"/>
              <a:t>Los </a:t>
            </a:r>
            <a:r>
              <a:rPr lang="es-ES" sz="3200" dirty="0" err="1" smtClean="0"/>
              <a:t>enantiómeros</a:t>
            </a:r>
            <a:r>
              <a:rPr lang="es-ES" sz="3200" dirty="0" smtClean="0"/>
              <a:t> reaccionan de forma diferente con otros </a:t>
            </a:r>
            <a:r>
              <a:rPr lang="es-ES" sz="3200" dirty="0" err="1" smtClean="0"/>
              <a:t>enantiómeros</a:t>
            </a:r>
            <a:r>
              <a:rPr lang="es-ES" sz="3200" dirty="0" smtClean="0"/>
              <a:t>, por ello, presentan diferente actividad biológica, pues la mayoría de los compuestos de los seres vivos son </a:t>
            </a:r>
            <a:r>
              <a:rPr lang="es-ES" sz="3200" dirty="0" err="1" smtClean="0"/>
              <a:t>enantiómeros</a:t>
            </a:r>
            <a:r>
              <a:rPr lang="es-ES" sz="3200" dirty="0" smtClean="0"/>
              <a:t>.</a:t>
            </a:r>
          </a:p>
          <a:p>
            <a:pPr algn="just"/>
            <a:r>
              <a:rPr lang="es-ES" sz="3200" dirty="0" err="1" smtClean="0"/>
              <a:t>Ej</a:t>
            </a:r>
            <a:r>
              <a:rPr lang="es-ES" sz="3200" dirty="0" smtClean="0"/>
              <a:t>: CH</a:t>
            </a:r>
            <a:r>
              <a:rPr lang="es-ES" sz="3200" baseline="-25000" dirty="0" smtClean="0"/>
              <a:t>3</a:t>
            </a:r>
            <a:r>
              <a:rPr lang="es-ES" sz="3200" dirty="0" smtClean="0"/>
              <a:t>CHOHCH</a:t>
            </a:r>
            <a:r>
              <a:rPr lang="es-ES" sz="3200" baseline="-25000" dirty="0" smtClean="0"/>
              <a:t>2</a:t>
            </a:r>
            <a:r>
              <a:rPr lang="es-ES" sz="3200" dirty="0" smtClean="0"/>
              <a:t>CH</a:t>
            </a:r>
            <a:r>
              <a:rPr lang="es-ES" sz="3200" baseline="-25000" dirty="0" smtClean="0"/>
              <a:t>3</a:t>
            </a:r>
            <a:endParaRPr lang="es-E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alanina.gif"/>
          <p:cNvPicPr>
            <a:picLocks noGrp="1" noChangeAspect="1"/>
          </p:cNvPicPr>
          <p:nvPr>
            <p:ph idx="1"/>
          </p:nvPr>
        </p:nvPicPr>
        <p:blipFill>
          <a:blip r:embed="rId2" cstate="print"/>
          <a:stretch>
            <a:fillRect/>
          </a:stretch>
        </p:blipFill>
        <p:spPr>
          <a:xfrm>
            <a:off x="899592" y="836713"/>
            <a:ext cx="7416824" cy="5031482"/>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92664"/>
          </a:xfrm>
        </p:spPr>
        <p:txBody>
          <a:bodyPr>
            <a:normAutofit fontScale="90000"/>
          </a:bodyPr>
          <a:lstStyle/>
          <a:p>
            <a:r>
              <a:rPr lang="es-ES" dirty="0" smtClean="0"/>
              <a:t>4. </a:t>
            </a:r>
            <a:r>
              <a:rPr lang="es-ES" sz="4000" dirty="0" smtClean="0"/>
              <a:t>Reacciones de los compuestos orgánicos</a:t>
            </a:r>
            <a:r>
              <a:rPr lang="es-ES" dirty="0" smtClean="0"/>
              <a:t>. </a:t>
            </a:r>
            <a:endParaRPr lang="es-ES" dirty="0"/>
          </a:p>
        </p:txBody>
      </p:sp>
      <p:sp>
        <p:nvSpPr>
          <p:cNvPr id="3" name="2 Marcador de contenido"/>
          <p:cNvSpPr>
            <a:spLocks noGrp="1"/>
          </p:cNvSpPr>
          <p:nvPr>
            <p:ph idx="1"/>
          </p:nvPr>
        </p:nvSpPr>
        <p:spPr>
          <a:xfrm>
            <a:off x="457200" y="1196752"/>
            <a:ext cx="8229600" cy="5127848"/>
          </a:xfrm>
        </p:spPr>
        <p:txBody>
          <a:bodyPr>
            <a:normAutofit fontScale="92500" lnSpcReduction="10000"/>
          </a:bodyPr>
          <a:lstStyle/>
          <a:p>
            <a:pPr algn="just"/>
            <a:r>
              <a:rPr lang="es-ES" dirty="0" smtClean="0"/>
              <a:t>Las reacciones orgánicas tienen unas características que las diferencian notablemente de las inorgánicas. Las principales características diferenciadoras son: </a:t>
            </a:r>
          </a:p>
          <a:p>
            <a:pPr algn="just"/>
            <a:r>
              <a:rPr lang="es-ES" dirty="0" smtClean="0"/>
              <a:t>A) En general, las reacciones orgánicas son más lentas por lo que requieren el empleo de catalizadores.</a:t>
            </a:r>
          </a:p>
          <a:p>
            <a:pPr algn="just"/>
            <a:r>
              <a:rPr lang="es-ES" dirty="0" smtClean="0"/>
              <a:t>B) La mayoría de las reacciones orgánicas son reversibles y terminan en un estado de equilibrio.</a:t>
            </a:r>
          </a:p>
          <a:p>
            <a:pPr algn="just"/>
            <a:r>
              <a:rPr lang="es-ES" dirty="0" smtClean="0"/>
              <a:t>C) Los rendimientos que se obtienen en las reacciones orgánicas suelen ser bajos. Muchas veces se producen reacciones secundarias, de forma que al final de la reacción se tiene una mezcla de diferentes productos e isómeros.</a:t>
            </a:r>
          </a:p>
          <a:p>
            <a:pPr algn="just"/>
            <a:r>
              <a:rPr lang="es-ES" dirty="0" smtClean="0"/>
              <a:t>D) Las reacciones orgánicas suelen llevarse a cabo en estado gaseoso o líquido. Muy rara vez se producen en disolución acuosa, ya que los compuestos son </a:t>
            </a:r>
            <a:r>
              <a:rPr lang="es-ES" dirty="0" err="1" smtClean="0"/>
              <a:t>apolares</a:t>
            </a:r>
            <a:r>
              <a:rPr lang="es-ES" dirty="0" smtClean="0"/>
              <a:t>.</a:t>
            </a:r>
          </a:p>
          <a:p>
            <a:pPr algn="just"/>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a:bodyPr>
          <a:lstStyle/>
          <a:p>
            <a:r>
              <a:rPr lang="es-ES" sz="3600" dirty="0" smtClean="0"/>
              <a:t>Una gran parte de las reacciones en Química Orgánica se pueden clasificar en:</a:t>
            </a:r>
          </a:p>
          <a:p>
            <a:r>
              <a:rPr lang="es-ES" sz="3600" dirty="0" smtClean="0"/>
              <a:t>1. Reacciones de sustitución.</a:t>
            </a:r>
          </a:p>
          <a:p>
            <a:r>
              <a:rPr lang="es-ES" sz="3600" dirty="0" smtClean="0"/>
              <a:t>2. Reacciones de adición.</a:t>
            </a:r>
          </a:p>
          <a:p>
            <a:pPr algn="just"/>
            <a:r>
              <a:rPr lang="es-ES" sz="3600" dirty="0" smtClean="0"/>
              <a:t>3. Reacciones de eliminación.</a:t>
            </a:r>
          </a:p>
          <a:p>
            <a:pPr algn="just"/>
            <a:r>
              <a:rPr lang="es-ES" sz="3600" dirty="0" smtClean="0"/>
              <a:t>4. Reacciones de oxidación-reducción.</a:t>
            </a:r>
            <a:endParaRPr lang="es-E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fontScale="90000"/>
          </a:bodyPr>
          <a:lstStyle/>
          <a:p>
            <a:r>
              <a:rPr lang="es-ES" dirty="0" smtClean="0"/>
              <a:t>4.1. Reacciones de sustitución</a:t>
            </a:r>
            <a:endParaRPr lang="es-ES" dirty="0"/>
          </a:p>
        </p:txBody>
      </p:sp>
      <p:sp>
        <p:nvSpPr>
          <p:cNvPr id="3" name="2 Marcador de contenido"/>
          <p:cNvSpPr>
            <a:spLocks noGrp="1"/>
          </p:cNvSpPr>
          <p:nvPr>
            <p:ph idx="1"/>
          </p:nvPr>
        </p:nvSpPr>
        <p:spPr>
          <a:xfrm>
            <a:off x="457200" y="1484784"/>
            <a:ext cx="8229600" cy="4839816"/>
          </a:xfrm>
        </p:spPr>
        <p:txBody>
          <a:bodyPr/>
          <a:lstStyle/>
          <a:p>
            <a:pPr algn="just"/>
            <a:r>
              <a:rPr lang="es-ES" dirty="0" smtClean="0"/>
              <a:t>Una </a:t>
            </a:r>
            <a:r>
              <a:rPr lang="es-ES" b="1" dirty="0" smtClean="0"/>
              <a:t>reacción de sustitución o desplazamiento </a:t>
            </a:r>
            <a:r>
              <a:rPr lang="es-ES" dirty="0" smtClean="0"/>
              <a:t>se produce cuando un átomo o grupo de átomos de una molécula, </a:t>
            </a:r>
            <a:r>
              <a:rPr lang="es-ES" b="1" dirty="0" smtClean="0"/>
              <a:t>sustrato, </a:t>
            </a:r>
            <a:r>
              <a:rPr lang="es-ES" dirty="0" smtClean="0"/>
              <a:t>es sustituido por otro átomo o grupo de átomos de otra, denominada </a:t>
            </a:r>
            <a:r>
              <a:rPr lang="es-ES" b="1" dirty="0" smtClean="0"/>
              <a:t>reactivo</a:t>
            </a:r>
            <a:r>
              <a:rPr lang="es-ES" b="1" dirty="0" smtClean="0"/>
              <a:t>.</a:t>
            </a:r>
          </a:p>
          <a:p>
            <a:pPr algn="just"/>
            <a:r>
              <a:rPr lang="es-ES" dirty="0" smtClean="0"/>
              <a:t>En la mayor parte de las ocasiones, la reacción se produce porque el átomo de C, que está unido a otro átomo más electronegativo  que él, sufre el ataque de un reactivo con un exceso de electrones, que se denomina </a:t>
            </a:r>
            <a:r>
              <a:rPr lang="es-ES" b="1" dirty="0" smtClean="0"/>
              <a:t>reactivo </a:t>
            </a:r>
            <a:r>
              <a:rPr lang="es-ES" b="1" dirty="0" err="1" smtClean="0"/>
              <a:t>nucleófilo</a:t>
            </a:r>
            <a:r>
              <a:rPr lang="es-ES" dirty="0" smtClean="0"/>
              <a:t>. </a:t>
            </a:r>
            <a:r>
              <a:rPr lang="es-ES" dirty="0" smtClean="0"/>
              <a:t>Éste puede ser un ion, como el grupo OH</a:t>
            </a:r>
            <a:r>
              <a:rPr lang="es-ES" baseline="30000" dirty="0" smtClean="0"/>
              <a:t>-</a:t>
            </a:r>
            <a:r>
              <a:rPr lang="es-ES" dirty="0" smtClean="0"/>
              <a:t>  o una molécula como el agua.</a:t>
            </a:r>
            <a:endParaRPr lang="es-E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lstStyle/>
          <a:p>
            <a:pPr algn="just"/>
            <a:r>
              <a:rPr lang="es-ES" dirty="0" smtClean="0"/>
              <a:t>Los </a:t>
            </a:r>
            <a:r>
              <a:rPr lang="es-ES" b="1" dirty="0" smtClean="0"/>
              <a:t>alcanos</a:t>
            </a:r>
            <a:r>
              <a:rPr lang="es-ES" dirty="0" smtClean="0"/>
              <a:t> presentan una reacción de sustitución denominada </a:t>
            </a:r>
            <a:r>
              <a:rPr lang="es-ES" b="1" dirty="0" err="1" smtClean="0"/>
              <a:t>halogenación</a:t>
            </a:r>
            <a:r>
              <a:rPr lang="es-ES" b="1" dirty="0" smtClean="0"/>
              <a:t>,</a:t>
            </a:r>
            <a:r>
              <a:rPr lang="es-ES" dirty="0" smtClean="0"/>
              <a:t> que consiste en la sustitución de un átomo de hidrógeno del alcano  por uno de un halógeno.</a:t>
            </a:r>
          </a:p>
          <a:p>
            <a:pPr algn="just"/>
            <a:r>
              <a:rPr lang="es-ES" dirty="0" err="1" smtClean="0"/>
              <a:t>Ej</a:t>
            </a:r>
            <a:r>
              <a:rPr lang="es-ES" dirty="0" smtClean="0"/>
              <a:t>: </a:t>
            </a:r>
            <a:r>
              <a:rPr lang="es-ES" dirty="0" err="1" smtClean="0"/>
              <a:t>Halogenación</a:t>
            </a:r>
            <a:r>
              <a:rPr lang="es-ES" dirty="0" smtClean="0"/>
              <a:t> del metano. Esta reacción consta de varias etapas precisando en cada una de ellas la aportación de luz o </a:t>
            </a:r>
            <a:r>
              <a:rPr lang="es-ES" dirty="0" smtClean="0"/>
              <a:t>calor. Cuando interviene la luz se llama </a:t>
            </a:r>
            <a:r>
              <a:rPr lang="es-ES" b="1" dirty="0" smtClean="0"/>
              <a:t>sustitución fotoquímica.</a:t>
            </a:r>
            <a:r>
              <a:rPr lang="es-ES" dirty="0" smtClean="0"/>
              <a:t> </a:t>
            </a:r>
            <a:endParaRPr lang="es-ES" dirty="0" smtClean="0"/>
          </a:p>
          <a:p>
            <a:pPr algn="just"/>
            <a:r>
              <a:rPr lang="es-ES" dirty="0" smtClean="0"/>
              <a:t>La </a:t>
            </a:r>
            <a:r>
              <a:rPr lang="es-ES" dirty="0" smtClean="0"/>
              <a:t>reacción del metano con el cloro conduce a una mezcla de productos clorados, cuya composición depende de la proporción de cloro y de las condiciones de la reacción.</a:t>
            </a:r>
          </a:p>
          <a:p>
            <a:pPr algn="just"/>
            <a:endParaRPr lang="es-ES" b="1" dirty="0" smtClean="0"/>
          </a:p>
          <a:p>
            <a:pPr algn="just"/>
            <a:endParaRPr lang="es-ES" dirty="0" smtClean="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852704"/>
          </a:xfrm>
        </p:spPr>
        <p:txBody>
          <a:bodyPr/>
          <a:lstStyle/>
          <a:p>
            <a:r>
              <a:rPr lang="es-ES" dirty="0" smtClean="0"/>
              <a:t>1. EL ÁTOMO DE CARBONO</a:t>
            </a:r>
            <a:endParaRPr lang="es-ES" dirty="0"/>
          </a:p>
        </p:txBody>
      </p:sp>
      <p:sp>
        <p:nvSpPr>
          <p:cNvPr id="3" name="2 Marcador de contenido"/>
          <p:cNvSpPr>
            <a:spLocks noGrp="1"/>
          </p:cNvSpPr>
          <p:nvPr>
            <p:ph idx="1"/>
          </p:nvPr>
        </p:nvSpPr>
        <p:spPr>
          <a:xfrm>
            <a:off x="457200" y="1628800"/>
            <a:ext cx="8229600" cy="4695800"/>
          </a:xfrm>
        </p:spPr>
        <p:txBody>
          <a:bodyPr/>
          <a:lstStyle/>
          <a:p>
            <a:pPr algn="just"/>
            <a:r>
              <a:rPr lang="es-ES" dirty="0" smtClean="0"/>
              <a:t>Por su capacidad de combinación, el carbono se distingue del resto de los elementos químicos. Tanto es así, que alrededor del 98% de los compuestos químicos conocidos, y se cuentan por millones, son compuestos de carbono.</a:t>
            </a:r>
          </a:p>
          <a:p>
            <a:pPr algn="just"/>
            <a:r>
              <a:rPr lang="es-ES" dirty="0" smtClean="0"/>
              <a:t>Esta capacidad es consecuencia de su configuración electrónica: C(Z=6) : </a:t>
            </a:r>
          </a:p>
          <a:p>
            <a:pPr algn="just"/>
            <a:r>
              <a:rPr lang="es-ES" dirty="0" smtClean="0"/>
              <a:t>El carbono necesita cuatro electrones para completar el octeto del nivel más externo y, por tanto, puede llegar a formar hasta cuatro enlaces covalentes, que pueden ser simples, dobles o triples.   </a:t>
            </a:r>
            <a:endParaRPr lang="es-ES" dirty="0"/>
          </a:p>
        </p:txBody>
      </p:sp>
      <p:graphicFrame>
        <p:nvGraphicFramePr>
          <p:cNvPr id="4" name="3 Objeto"/>
          <p:cNvGraphicFramePr>
            <a:graphicFrameLocks noChangeAspect="1"/>
          </p:cNvGraphicFramePr>
          <p:nvPr/>
        </p:nvGraphicFramePr>
        <p:xfrm>
          <a:off x="3851920" y="4077072"/>
          <a:ext cx="1584176" cy="576064"/>
        </p:xfrm>
        <a:graphic>
          <a:graphicData uri="http://schemas.openxmlformats.org/presentationml/2006/ole">
            <p:oleObj spid="_x0000_s1026" name="Ecuación" r:id="rId3" imgW="685800" imgH="228600" progId="Equation.3">
              <p:embed/>
            </p:oleObj>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764704"/>
            <a:ext cx="8229600" cy="5559896"/>
          </a:xfrm>
        </p:spPr>
        <p:txBody>
          <a:bodyPr/>
          <a:lstStyle/>
          <a:p>
            <a:pPr algn="just">
              <a:buNone/>
            </a:pPr>
            <a:endParaRPr lang="es-ES" dirty="0"/>
          </a:p>
        </p:txBody>
      </p:sp>
      <p:pic>
        <p:nvPicPr>
          <p:cNvPr id="6" name="5 Imagen" descr="halogenaciónmetano.png"/>
          <p:cNvPicPr>
            <a:picLocks noChangeAspect="1"/>
          </p:cNvPicPr>
          <p:nvPr/>
        </p:nvPicPr>
        <p:blipFill>
          <a:blip r:embed="rId2" cstate="print"/>
          <a:stretch>
            <a:fillRect/>
          </a:stretch>
        </p:blipFill>
        <p:spPr>
          <a:xfrm>
            <a:off x="539552" y="836712"/>
            <a:ext cx="8136904" cy="5472608"/>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pPr algn="just"/>
            <a:r>
              <a:rPr lang="es-ES" dirty="0" smtClean="0"/>
              <a:t>También presentan reacciones de sustitución los compuestos aromáticos. En ellas, se sustituye un átomo del anillo bencénico por otro átomo o grupo, siempre en presencia de un </a:t>
            </a:r>
            <a:r>
              <a:rPr lang="es-ES" b="1" dirty="0" smtClean="0"/>
              <a:t>catalizador</a:t>
            </a:r>
            <a:r>
              <a:rPr lang="es-ES" dirty="0" smtClean="0"/>
              <a:t>.</a:t>
            </a:r>
            <a:endParaRPr lang="es-ES" dirty="0"/>
          </a:p>
        </p:txBody>
      </p:sp>
      <p:pic>
        <p:nvPicPr>
          <p:cNvPr id="4" name="3 Imagen" descr="sustituciónbenceno.jpg"/>
          <p:cNvPicPr>
            <a:picLocks noChangeAspect="1"/>
          </p:cNvPicPr>
          <p:nvPr/>
        </p:nvPicPr>
        <p:blipFill>
          <a:blip r:embed="rId2" cstate="print"/>
          <a:stretch>
            <a:fillRect/>
          </a:stretch>
        </p:blipFill>
        <p:spPr>
          <a:xfrm>
            <a:off x="1331640" y="2852936"/>
            <a:ext cx="6192688" cy="2881486"/>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pPr algn="just"/>
            <a:r>
              <a:rPr lang="es-ES" dirty="0" smtClean="0"/>
              <a:t>Los alcoholes también presentan reacciones de sustitución, en ellas, un grupo OH se sustituye por un átomo u otro grupo.</a:t>
            </a:r>
          </a:p>
          <a:p>
            <a:pPr algn="just"/>
            <a:endParaRPr lang="es-ES" dirty="0"/>
          </a:p>
        </p:txBody>
      </p:sp>
      <p:pic>
        <p:nvPicPr>
          <p:cNvPr id="4" name="3 Imagen" descr="susticiónalcohol.jpg"/>
          <p:cNvPicPr>
            <a:picLocks noChangeAspect="1"/>
          </p:cNvPicPr>
          <p:nvPr/>
        </p:nvPicPr>
        <p:blipFill>
          <a:blip r:embed="rId2" cstate="print"/>
          <a:stretch>
            <a:fillRect/>
          </a:stretch>
        </p:blipFill>
        <p:spPr>
          <a:xfrm>
            <a:off x="1259632" y="2564904"/>
            <a:ext cx="6591300" cy="221932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fontScale="90000"/>
          </a:bodyPr>
          <a:lstStyle/>
          <a:p>
            <a:r>
              <a:rPr lang="es-ES" dirty="0" smtClean="0"/>
              <a:t>4.2. Reacciones de adición</a:t>
            </a:r>
            <a:endParaRPr lang="es-ES" dirty="0"/>
          </a:p>
        </p:txBody>
      </p:sp>
      <p:sp>
        <p:nvSpPr>
          <p:cNvPr id="3" name="2 Marcador de contenido"/>
          <p:cNvSpPr>
            <a:spLocks noGrp="1"/>
          </p:cNvSpPr>
          <p:nvPr>
            <p:ph idx="1"/>
          </p:nvPr>
        </p:nvSpPr>
        <p:spPr>
          <a:xfrm>
            <a:off x="457200" y="1484784"/>
            <a:ext cx="8229600" cy="4839816"/>
          </a:xfrm>
        </p:spPr>
        <p:txBody>
          <a:bodyPr/>
          <a:lstStyle/>
          <a:p>
            <a:pPr algn="just"/>
            <a:r>
              <a:rPr lang="es-ES" dirty="0" smtClean="0"/>
              <a:t>Se produce cuando una molécula incorpora a su estructura otra molécula. Este tipo de reacciones ocurren sobre </a:t>
            </a:r>
            <a:r>
              <a:rPr lang="es-ES" b="1" dirty="0" smtClean="0"/>
              <a:t>sustratos con dobles o triples enlaces </a:t>
            </a:r>
            <a:r>
              <a:rPr lang="es-ES" dirty="0" smtClean="0"/>
              <a:t>originando un producto con mayor grado de saturación.</a:t>
            </a:r>
          </a:p>
          <a:p>
            <a:pPr algn="just"/>
            <a:r>
              <a:rPr lang="es-ES" dirty="0" smtClean="0"/>
              <a:t>Las reacciones de adición más frecuentes son: </a:t>
            </a:r>
          </a:p>
          <a:p>
            <a:pPr algn="just"/>
            <a:r>
              <a:rPr lang="es-ES" dirty="0" smtClean="0"/>
              <a:t>1. Adición de hidrógeno (</a:t>
            </a:r>
            <a:r>
              <a:rPr lang="es-ES" b="1" dirty="0" smtClean="0"/>
              <a:t>hidrogenación).</a:t>
            </a:r>
            <a:endParaRPr lang="es-ES" dirty="0" smtClean="0"/>
          </a:p>
          <a:p>
            <a:pPr algn="just"/>
            <a:r>
              <a:rPr lang="es-ES" dirty="0" smtClean="0"/>
              <a:t>2. Adición de halógenos.</a:t>
            </a:r>
          </a:p>
          <a:p>
            <a:pPr algn="just"/>
            <a:r>
              <a:rPr lang="es-ES" dirty="0" smtClean="0"/>
              <a:t>3. Adición de agua.</a:t>
            </a:r>
          </a:p>
          <a:p>
            <a:pPr algn="just"/>
            <a:r>
              <a:rPr lang="es-ES" dirty="0" smtClean="0"/>
              <a:t>4. Adición de haluros de hidrógeno.</a:t>
            </a: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pPr algn="just"/>
            <a:r>
              <a:rPr lang="es-ES" b="1" dirty="0" smtClean="0"/>
              <a:t>Reacción de hidrogenación: </a:t>
            </a:r>
            <a:r>
              <a:rPr lang="es-ES" dirty="0" smtClean="0"/>
              <a:t>Pérdida del doble o triple enlace por adición de hidrógeno a ambos lados del enlace.</a:t>
            </a:r>
          </a:p>
          <a:p>
            <a:pPr algn="just"/>
            <a:r>
              <a:rPr lang="es-ES" dirty="0" smtClean="0"/>
              <a:t>Estas reacciones solo tienen lugar en presencia de catalizadores metálicos como Pt, Ni…</a:t>
            </a:r>
          </a:p>
          <a:p>
            <a:pPr algn="just"/>
            <a:endParaRPr lang="es-ES" dirty="0"/>
          </a:p>
        </p:txBody>
      </p:sp>
      <p:pic>
        <p:nvPicPr>
          <p:cNvPr id="4" name="3 Imagen" descr="hidrogenacion.gif"/>
          <p:cNvPicPr>
            <a:picLocks noChangeAspect="1"/>
          </p:cNvPicPr>
          <p:nvPr/>
        </p:nvPicPr>
        <p:blipFill>
          <a:blip r:embed="rId2" cstate="print"/>
          <a:stretch>
            <a:fillRect/>
          </a:stretch>
        </p:blipFill>
        <p:spPr>
          <a:xfrm>
            <a:off x="1619672" y="3140968"/>
            <a:ext cx="5544616" cy="3312368"/>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lstStyle/>
          <a:p>
            <a:pPr algn="just"/>
            <a:r>
              <a:rPr lang="es-ES" b="1" dirty="0" smtClean="0"/>
              <a:t>Adición de halógeno</a:t>
            </a:r>
            <a:r>
              <a:rPr lang="es-ES" dirty="0" smtClean="0"/>
              <a:t>s (</a:t>
            </a:r>
            <a:r>
              <a:rPr lang="es-ES" dirty="0" err="1" smtClean="0"/>
              <a:t>halogenación</a:t>
            </a:r>
            <a:r>
              <a:rPr lang="es-ES" dirty="0" smtClean="0"/>
              <a:t>): Pérdida del doble enlace por la incorporación de un halógeno a ambos lados del enlace.</a:t>
            </a:r>
          </a:p>
          <a:p>
            <a:pPr algn="just"/>
            <a:endParaRPr lang="es-ES" b="1" dirty="0"/>
          </a:p>
        </p:txBody>
      </p:sp>
      <p:pic>
        <p:nvPicPr>
          <p:cNvPr id="4" name="3 Imagen" descr="adicion con halogenos alquenos[5].gif"/>
          <p:cNvPicPr>
            <a:picLocks noChangeAspect="1"/>
          </p:cNvPicPr>
          <p:nvPr/>
        </p:nvPicPr>
        <p:blipFill>
          <a:blip r:embed="rId2" cstate="print"/>
          <a:stretch>
            <a:fillRect/>
          </a:stretch>
        </p:blipFill>
        <p:spPr>
          <a:xfrm>
            <a:off x="1331640" y="2420888"/>
            <a:ext cx="6657975" cy="344805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271864"/>
          </a:xfrm>
        </p:spPr>
        <p:txBody>
          <a:bodyPr/>
          <a:lstStyle/>
          <a:p>
            <a:pPr algn="just"/>
            <a:r>
              <a:rPr lang="es-ES" b="1" dirty="0" smtClean="0"/>
              <a:t>Adición de agua</a:t>
            </a:r>
            <a:r>
              <a:rPr lang="es-ES" dirty="0" smtClean="0"/>
              <a:t>: Pérdida del doble enlace con adición de agua a ambos lados del enlace perdido, asignando el H, al C más hidrogenado y el grupo OH, al C menos hidrogenado (</a:t>
            </a:r>
            <a:r>
              <a:rPr lang="es-ES" b="1" dirty="0" smtClean="0"/>
              <a:t>regla de </a:t>
            </a:r>
            <a:r>
              <a:rPr lang="es-ES" b="1" dirty="0" err="1" smtClean="0"/>
              <a:t>Markovnikov</a:t>
            </a:r>
            <a:r>
              <a:rPr lang="es-ES" b="1" dirty="0" smtClean="0"/>
              <a:t>)</a:t>
            </a:r>
            <a:r>
              <a:rPr lang="es-ES" dirty="0" smtClean="0"/>
              <a:t> Necesita de un catalizador.</a:t>
            </a:r>
          </a:p>
          <a:p>
            <a:pPr algn="just"/>
            <a:endParaRPr lang="es-ES" b="1" dirty="0"/>
          </a:p>
        </p:txBody>
      </p:sp>
      <p:pic>
        <p:nvPicPr>
          <p:cNvPr id="4" name="3 Imagen" descr="alquenos-adición de agua.jpg"/>
          <p:cNvPicPr>
            <a:picLocks noChangeAspect="1"/>
          </p:cNvPicPr>
          <p:nvPr/>
        </p:nvPicPr>
        <p:blipFill>
          <a:blip r:embed="rId2" cstate="print"/>
          <a:stretch>
            <a:fillRect/>
          </a:stretch>
        </p:blipFill>
        <p:spPr>
          <a:xfrm>
            <a:off x="1259632" y="3356992"/>
            <a:ext cx="6934200" cy="324036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lstStyle/>
          <a:p>
            <a:pPr algn="just"/>
            <a:r>
              <a:rPr lang="es-ES" b="1" dirty="0" smtClean="0"/>
              <a:t>Adición de haluros de hidrógeno: </a:t>
            </a:r>
            <a:r>
              <a:rPr lang="es-ES" dirty="0" smtClean="0"/>
              <a:t>Pérdida del doble enlace con adición de un </a:t>
            </a:r>
            <a:r>
              <a:rPr lang="es-ES" dirty="0" err="1" smtClean="0"/>
              <a:t>haluro</a:t>
            </a:r>
            <a:r>
              <a:rPr lang="es-ES" dirty="0" smtClean="0"/>
              <a:t> de </a:t>
            </a:r>
            <a:r>
              <a:rPr lang="es-ES" dirty="0" smtClean="0"/>
              <a:t>hidrógeno </a:t>
            </a:r>
            <a:r>
              <a:rPr lang="es-ES" dirty="0" smtClean="0"/>
              <a:t>(</a:t>
            </a:r>
            <a:r>
              <a:rPr lang="es-ES" dirty="0" err="1" smtClean="0"/>
              <a:t>HCl</a:t>
            </a:r>
            <a:r>
              <a:rPr lang="es-ES" dirty="0" smtClean="0"/>
              <a:t>, </a:t>
            </a:r>
            <a:r>
              <a:rPr lang="es-ES" dirty="0" err="1" smtClean="0"/>
              <a:t>HBr</a:t>
            </a:r>
            <a:r>
              <a:rPr lang="es-ES" dirty="0" smtClean="0"/>
              <a:t>,…) a ambos lados del enlace perdido, asignando el H al átomo de C más hidrogenado y el halógeno al menos hidrogenado (</a:t>
            </a:r>
            <a:r>
              <a:rPr lang="es-ES" b="1" dirty="0" smtClean="0"/>
              <a:t>regla de </a:t>
            </a:r>
            <a:r>
              <a:rPr lang="es-ES" b="1" dirty="0" err="1" smtClean="0"/>
              <a:t>Markovnikov</a:t>
            </a:r>
            <a:r>
              <a:rPr lang="es-ES" b="1" dirty="0" smtClean="0"/>
              <a:t>).</a:t>
            </a:r>
          </a:p>
          <a:p>
            <a:pPr algn="just"/>
            <a:endParaRPr lang="es-ES" b="1" dirty="0"/>
          </a:p>
        </p:txBody>
      </p:sp>
      <p:pic>
        <p:nvPicPr>
          <p:cNvPr id="4" name="3 Imagen" descr="Adición de haluros de hidrógeno.gif"/>
          <p:cNvPicPr>
            <a:picLocks noChangeAspect="1"/>
          </p:cNvPicPr>
          <p:nvPr/>
        </p:nvPicPr>
        <p:blipFill>
          <a:blip r:embed="rId2" cstate="print"/>
          <a:stretch>
            <a:fillRect/>
          </a:stretch>
        </p:blipFill>
        <p:spPr>
          <a:xfrm>
            <a:off x="1115616" y="3068960"/>
            <a:ext cx="6624736" cy="3312368"/>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348648"/>
          </a:xfrm>
        </p:spPr>
        <p:txBody>
          <a:bodyPr>
            <a:normAutofit fontScale="90000"/>
          </a:bodyPr>
          <a:lstStyle/>
          <a:p>
            <a:pPr algn="ctr"/>
            <a:r>
              <a:rPr lang="es-ES" dirty="0" smtClean="0"/>
              <a:t>Regla de </a:t>
            </a:r>
            <a:r>
              <a:rPr lang="es-ES" dirty="0" err="1" smtClean="0"/>
              <a:t>Markovnikov</a:t>
            </a:r>
            <a:endParaRPr lang="es-ES" dirty="0"/>
          </a:p>
        </p:txBody>
      </p:sp>
      <p:sp>
        <p:nvSpPr>
          <p:cNvPr id="3" name="2 Marcador de contenido"/>
          <p:cNvSpPr>
            <a:spLocks noGrp="1"/>
          </p:cNvSpPr>
          <p:nvPr>
            <p:ph idx="1"/>
          </p:nvPr>
        </p:nvSpPr>
        <p:spPr>
          <a:xfrm>
            <a:off x="457200" y="1124744"/>
            <a:ext cx="8229600" cy="5199856"/>
          </a:xfrm>
        </p:spPr>
        <p:txBody>
          <a:bodyPr>
            <a:normAutofit/>
          </a:bodyPr>
          <a:lstStyle/>
          <a:p>
            <a:pPr algn="just"/>
            <a:r>
              <a:rPr lang="es-ES" sz="2400" dirty="0" smtClean="0"/>
              <a:t>Cuando la reacción de adición al doble enlace tiene lugar con una molécula no simétrica y sobre un </a:t>
            </a:r>
            <a:r>
              <a:rPr lang="es-ES" sz="2400" dirty="0" err="1" smtClean="0"/>
              <a:t>alqueno</a:t>
            </a:r>
            <a:r>
              <a:rPr lang="es-ES" sz="2400" dirty="0" smtClean="0"/>
              <a:t> también no simétrico, se pueden producir dos compuestos diferentes, según a qué carbono del doble enlace se una el hidrógeno. No obstante, uno de los dos compuestos es mayoritario.</a:t>
            </a:r>
          </a:p>
          <a:p>
            <a:pPr algn="just"/>
            <a:r>
              <a:rPr lang="es-ES" sz="2400" dirty="0" smtClean="0"/>
              <a:t>En general, la adición de un reactivo del</a:t>
            </a:r>
            <a:r>
              <a:rPr lang="es-ES" sz="2400" baseline="-25000" dirty="0" smtClean="0"/>
              <a:t> </a:t>
            </a:r>
            <a:r>
              <a:rPr lang="es-ES" sz="2400" dirty="0" smtClean="0"/>
              <a:t>tipo HX (H</a:t>
            </a:r>
            <a:r>
              <a:rPr lang="es-ES" sz="2400" baseline="-25000" dirty="0" smtClean="0"/>
              <a:t>2</a:t>
            </a:r>
            <a:r>
              <a:rPr lang="es-ES" sz="2400" dirty="0" smtClean="0"/>
              <a:t>O, </a:t>
            </a:r>
            <a:r>
              <a:rPr lang="es-ES" sz="2400" dirty="0" err="1" smtClean="0"/>
              <a:t>HCl</a:t>
            </a:r>
            <a:r>
              <a:rPr lang="es-ES" sz="2400" dirty="0" smtClean="0"/>
              <a:t>,…) a un doble enlace da lugar a un producto mayoritario en el que el hidrógeno del reactivo se une al átomo de carbono más hidrogenado y el otro elemento o grupo al menos hidrogenado.</a:t>
            </a:r>
          </a:p>
          <a:p>
            <a:pPr algn="just"/>
            <a:endParaRPr lang="es-ES" sz="2400" dirty="0"/>
          </a:p>
        </p:txBody>
      </p:sp>
      <p:pic>
        <p:nvPicPr>
          <p:cNvPr id="4" name="3 Imagen" descr="514px-MarkovnikovRulePropeneHBr.svg.png"/>
          <p:cNvPicPr>
            <a:picLocks noChangeAspect="1"/>
          </p:cNvPicPr>
          <p:nvPr/>
        </p:nvPicPr>
        <p:blipFill>
          <a:blip r:embed="rId2" cstate="print"/>
          <a:stretch>
            <a:fillRect/>
          </a:stretch>
        </p:blipFill>
        <p:spPr>
          <a:xfrm>
            <a:off x="2411760" y="5445224"/>
            <a:ext cx="4895850" cy="1228725"/>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720080"/>
          </a:xfrm>
        </p:spPr>
        <p:txBody>
          <a:bodyPr>
            <a:normAutofit fontScale="90000"/>
          </a:bodyPr>
          <a:lstStyle/>
          <a:p>
            <a:r>
              <a:rPr lang="es-ES" dirty="0" smtClean="0"/>
              <a:t>4.3. Reacciones de eliminación</a:t>
            </a:r>
            <a:endParaRPr lang="es-ES" dirty="0"/>
          </a:p>
        </p:txBody>
      </p:sp>
      <p:sp>
        <p:nvSpPr>
          <p:cNvPr id="3" name="2 Marcador de contenido"/>
          <p:cNvSpPr>
            <a:spLocks noGrp="1"/>
          </p:cNvSpPr>
          <p:nvPr>
            <p:ph idx="1"/>
          </p:nvPr>
        </p:nvSpPr>
        <p:spPr>
          <a:xfrm>
            <a:off x="457200" y="1340768"/>
            <a:ext cx="8229600" cy="4983832"/>
          </a:xfrm>
        </p:spPr>
        <p:txBody>
          <a:bodyPr>
            <a:normAutofit/>
          </a:bodyPr>
          <a:lstStyle/>
          <a:p>
            <a:pPr algn="just"/>
            <a:r>
              <a:rPr lang="es-ES" dirty="0" smtClean="0"/>
              <a:t>Una reacción de eliminación se produce cuando una molécula pierde algunos átomos de posiciones adyacentes y origina una nueva molécula con un enlace múltiple, doble o triple.</a:t>
            </a:r>
          </a:p>
          <a:p>
            <a:pPr algn="just"/>
            <a:r>
              <a:rPr lang="es-ES" dirty="0" smtClean="0"/>
              <a:t>La reacción de eliminación puede considerarse la inversa de la reacción de adición ya que se forman nuevos enlaces múltiples.</a:t>
            </a:r>
          </a:p>
          <a:p>
            <a:pPr algn="just"/>
            <a:r>
              <a:rPr lang="es-ES" dirty="0" smtClean="0"/>
              <a:t>En este tipo de reacciones suele haber una sustancia que actúa como catalizador y que puede ser una base fuerte o un ácido fuerte, dependiendo del tipo de reacción.</a:t>
            </a:r>
          </a:p>
          <a:p>
            <a:pPr algn="just">
              <a:buNone/>
            </a:pPr>
            <a:endParaRPr lang="es-E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125538"/>
          <a:ext cx="8229600" cy="4247677"/>
        </p:xfrm>
        <a:graphic>
          <a:graphicData uri="http://schemas.openxmlformats.org/drawingml/2006/table">
            <a:tbl>
              <a:tblPr firstRow="1" bandRow="1">
                <a:tableStyleId>{5C22544A-7EE6-4342-B048-85BDC9FD1C3A}</a:tableStyleId>
              </a:tblPr>
              <a:tblGrid>
                <a:gridCol w="2743200"/>
                <a:gridCol w="2743200"/>
                <a:gridCol w="2743200"/>
              </a:tblGrid>
              <a:tr h="1170620">
                <a:tc gridSpan="3">
                  <a:txBody>
                    <a:bodyPr/>
                    <a:lstStyle/>
                    <a:p>
                      <a:pPr algn="ctr"/>
                      <a:r>
                        <a:rPr lang="es-ES" sz="3200" dirty="0" smtClean="0"/>
                        <a:t>PARÁMETROS DE LOS ENLACES CARBONO-CARBONO</a:t>
                      </a:r>
                      <a:endParaRPr lang="es-ES" sz="3200" dirty="0"/>
                    </a:p>
                  </a:txBody>
                  <a:tcPr/>
                </a:tc>
                <a:tc hMerge="1">
                  <a:txBody>
                    <a:bodyPr/>
                    <a:lstStyle/>
                    <a:p>
                      <a:endParaRPr lang="es-ES" dirty="0"/>
                    </a:p>
                  </a:txBody>
                  <a:tcPr/>
                </a:tc>
                <a:tc hMerge="1">
                  <a:txBody>
                    <a:bodyPr/>
                    <a:lstStyle/>
                    <a:p>
                      <a:endParaRPr lang="es-ES" dirty="0"/>
                    </a:p>
                  </a:txBody>
                  <a:tcPr/>
                </a:tc>
              </a:tr>
              <a:tr h="1170620">
                <a:tc>
                  <a:txBody>
                    <a:bodyPr/>
                    <a:lstStyle/>
                    <a:p>
                      <a:pPr algn="ctr"/>
                      <a:r>
                        <a:rPr lang="es-ES" sz="3200" dirty="0" smtClean="0"/>
                        <a:t>tipos</a:t>
                      </a:r>
                      <a:endParaRPr lang="es-ES" sz="3200" dirty="0"/>
                    </a:p>
                  </a:txBody>
                  <a:tcPr/>
                </a:tc>
                <a:tc>
                  <a:txBody>
                    <a:bodyPr/>
                    <a:lstStyle/>
                    <a:p>
                      <a:pPr algn="ctr"/>
                      <a:r>
                        <a:rPr lang="es-ES" sz="3200" dirty="0" smtClean="0"/>
                        <a:t>Longitud (pm)</a:t>
                      </a:r>
                      <a:endParaRPr lang="es-ES" sz="3200" dirty="0"/>
                    </a:p>
                  </a:txBody>
                  <a:tcPr/>
                </a:tc>
                <a:tc>
                  <a:txBody>
                    <a:bodyPr/>
                    <a:lstStyle/>
                    <a:p>
                      <a:r>
                        <a:rPr lang="es-ES" sz="3200" dirty="0" smtClean="0"/>
                        <a:t>Energía media (KJ/mol)</a:t>
                      </a:r>
                      <a:endParaRPr lang="es-ES" sz="3200" dirty="0"/>
                    </a:p>
                  </a:txBody>
                  <a:tcPr/>
                </a:tc>
              </a:tr>
              <a:tr h="635479">
                <a:tc>
                  <a:txBody>
                    <a:bodyPr/>
                    <a:lstStyle/>
                    <a:p>
                      <a:pPr algn="ctr"/>
                      <a:r>
                        <a:rPr lang="es-ES" sz="3200" dirty="0" smtClean="0"/>
                        <a:t>Simple (C-C)</a:t>
                      </a:r>
                      <a:endParaRPr lang="es-ES" sz="3200" dirty="0"/>
                    </a:p>
                  </a:txBody>
                  <a:tcPr/>
                </a:tc>
                <a:tc>
                  <a:txBody>
                    <a:bodyPr/>
                    <a:lstStyle/>
                    <a:p>
                      <a:pPr algn="ctr"/>
                      <a:r>
                        <a:rPr lang="es-ES" sz="3200" dirty="0" smtClean="0"/>
                        <a:t>154</a:t>
                      </a:r>
                      <a:endParaRPr lang="es-ES" sz="3200" dirty="0"/>
                    </a:p>
                  </a:txBody>
                  <a:tcPr/>
                </a:tc>
                <a:tc>
                  <a:txBody>
                    <a:bodyPr/>
                    <a:lstStyle/>
                    <a:p>
                      <a:pPr algn="ctr"/>
                      <a:r>
                        <a:rPr lang="es-ES" sz="3200" dirty="0" smtClean="0"/>
                        <a:t>347</a:t>
                      </a:r>
                      <a:endParaRPr lang="es-ES" sz="3200" dirty="0"/>
                    </a:p>
                  </a:txBody>
                  <a:tcPr/>
                </a:tc>
              </a:tr>
              <a:tr h="635479">
                <a:tc>
                  <a:txBody>
                    <a:bodyPr/>
                    <a:lstStyle/>
                    <a:p>
                      <a:pPr algn="ctr"/>
                      <a:r>
                        <a:rPr lang="es-ES" sz="3200" dirty="0" smtClean="0"/>
                        <a:t>Doble  (C=C)</a:t>
                      </a:r>
                      <a:endParaRPr lang="es-ES" sz="3200" dirty="0"/>
                    </a:p>
                  </a:txBody>
                  <a:tcPr/>
                </a:tc>
                <a:tc>
                  <a:txBody>
                    <a:bodyPr/>
                    <a:lstStyle/>
                    <a:p>
                      <a:pPr algn="ctr"/>
                      <a:r>
                        <a:rPr lang="es-ES" sz="3200" dirty="0" smtClean="0"/>
                        <a:t>135</a:t>
                      </a:r>
                      <a:endParaRPr lang="es-ES" sz="3200" dirty="0"/>
                    </a:p>
                  </a:txBody>
                  <a:tcPr/>
                </a:tc>
                <a:tc>
                  <a:txBody>
                    <a:bodyPr/>
                    <a:lstStyle/>
                    <a:p>
                      <a:pPr algn="ctr"/>
                      <a:r>
                        <a:rPr lang="es-ES" sz="3200" dirty="0" smtClean="0"/>
                        <a:t>610</a:t>
                      </a:r>
                      <a:endParaRPr lang="es-ES" sz="3200" dirty="0"/>
                    </a:p>
                  </a:txBody>
                  <a:tcPr/>
                </a:tc>
              </a:tr>
              <a:tr h="635479">
                <a:tc>
                  <a:txBody>
                    <a:bodyPr/>
                    <a:lstStyle/>
                    <a:p>
                      <a:pPr algn="l"/>
                      <a:r>
                        <a:rPr lang="es-ES" sz="3200" dirty="0" smtClean="0"/>
                        <a:t>Triple (</a:t>
                      </a:r>
                      <a:endParaRPr lang="es-ES" sz="3200" dirty="0"/>
                    </a:p>
                  </a:txBody>
                  <a:tcPr/>
                </a:tc>
                <a:tc>
                  <a:txBody>
                    <a:bodyPr/>
                    <a:lstStyle/>
                    <a:p>
                      <a:pPr algn="ctr"/>
                      <a:r>
                        <a:rPr lang="es-ES" sz="3200" dirty="0" smtClean="0"/>
                        <a:t>120</a:t>
                      </a:r>
                      <a:endParaRPr lang="es-ES" sz="3200" dirty="0"/>
                    </a:p>
                  </a:txBody>
                  <a:tcPr/>
                </a:tc>
                <a:tc>
                  <a:txBody>
                    <a:bodyPr/>
                    <a:lstStyle/>
                    <a:p>
                      <a:pPr algn="ctr"/>
                      <a:r>
                        <a:rPr lang="es-ES" sz="3200" dirty="0" smtClean="0"/>
                        <a:t>830</a:t>
                      </a:r>
                      <a:endParaRPr lang="es-ES" sz="3200" dirty="0"/>
                    </a:p>
                  </a:txBody>
                  <a:tcPr/>
                </a:tc>
              </a:tr>
            </a:tbl>
          </a:graphicData>
        </a:graphic>
      </p:graphicFrame>
      <p:graphicFrame>
        <p:nvGraphicFramePr>
          <p:cNvPr id="5" name="4 Objeto"/>
          <p:cNvGraphicFramePr>
            <a:graphicFrameLocks noChangeAspect="1"/>
          </p:cNvGraphicFramePr>
          <p:nvPr/>
        </p:nvGraphicFramePr>
        <p:xfrm>
          <a:off x="1835696" y="4797152"/>
          <a:ext cx="936104" cy="504056"/>
        </p:xfrm>
        <a:graphic>
          <a:graphicData uri="http://schemas.openxmlformats.org/presentationml/2006/ole">
            <p:oleObj spid="_x0000_s2050" name="Ecuación" r:id="rId3" imgW="419040" imgH="177480" progId="Equation.3">
              <p:embed/>
            </p:oleObj>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lstStyle/>
          <a:p>
            <a:pPr algn="just"/>
            <a:r>
              <a:rPr lang="es-ES" dirty="0" smtClean="0"/>
              <a:t>En las eliminaciones en las que puedan formarse dos productos diferentes, se aplica la </a:t>
            </a:r>
            <a:r>
              <a:rPr lang="es-ES" b="1" dirty="0" smtClean="0"/>
              <a:t>regla de </a:t>
            </a:r>
            <a:r>
              <a:rPr lang="es-ES" b="1" dirty="0" err="1" smtClean="0"/>
              <a:t>Saytzeff</a:t>
            </a:r>
            <a:r>
              <a:rPr lang="es-ES" dirty="0" smtClean="0"/>
              <a:t>, según la cual predominan los alquenos con más sustituyentes como productos de la reacción.</a:t>
            </a:r>
          </a:p>
          <a:p>
            <a:pPr algn="just"/>
            <a:endParaRPr lang="es-ES" dirty="0"/>
          </a:p>
        </p:txBody>
      </p:sp>
      <p:pic>
        <p:nvPicPr>
          <p:cNvPr id="4" name="3 Imagen" descr="Saytzeff.png"/>
          <p:cNvPicPr>
            <a:picLocks noChangeAspect="1"/>
          </p:cNvPicPr>
          <p:nvPr/>
        </p:nvPicPr>
        <p:blipFill>
          <a:blip r:embed="rId2" cstate="print"/>
          <a:stretch>
            <a:fillRect/>
          </a:stretch>
        </p:blipFill>
        <p:spPr>
          <a:xfrm>
            <a:off x="1115616" y="2780928"/>
            <a:ext cx="7344816" cy="3024336"/>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620688"/>
            <a:ext cx="8229600" cy="5703912"/>
          </a:xfrm>
        </p:spPr>
        <p:txBody>
          <a:bodyPr/>
          <a:lstStyle/>
          <a:p>
            <a:r>
              <a:rPr lang="es-ES" dirty="0" smtClean="0"/>
              <a:t>Las reacciones de eliminación pueden ser:</a:t>
            </a:r>
          </a:p>
          <a:p>
            <a:r>
              <a:rPr lang="es-ES" dirty="0" smtClean="0"/>
              <a:t>A) Deshidratación de los alcoholes:</a:t>
            </a:r>
            <a:endParaRPr lang="es-ES" dirty="0"/>
          </a:p>
        </p:txBody>
      </p:sp>
      <p:pic>
        <p:nvPicPr>
          <p:cNvPr id="6" name="3 Marcador de contenido" descr="deshidratacion-alcoholes-01.png"/>
          <p:cNvPicPr>
            <a:picLocks noChangeAspect="1"/>
          </p:cNvPicPr>
          <p:nvPr/>
        </p:nvPicPr>
        <p:blipFill>
          <a:blip r:embed="rId2" cstate="print"/>
          <a:stretch>
            <a:fillRect/>
          </a:stretch>
        </p:blipFill>
        <p:spPr>
          <a:xfrm>
            <a:off x="1115616" y="1700808"/>
            <a:ext cx="7272808" cy="4608512"/>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r>
              <a:rPr lang="es-ES" b="1" dirty="0" smtClean="0"/>
              <a:t>b) </a:t>
            </a:r>
            <a:r>
              <a:rPr lang="es-ES" b="1" dirty="0" err="1" smtClean="0"/>
              <a:t>Deshidrohalogenación</a:t>
            </a:r>
            <a:r>
              <a:rPr lang="es-ES" b="1" dirty="0" smtClean="0"/>
              <a:t> de haluros de alquilo.</a:t>
            </a:r>
          </a:p>
          <a:p>
            <a:r>
              <a:rPr lang="es-ES" b="1" dirty="0" smtClean="0"/>
              <a:t> </a:t>
            </a:r>
            <a:r>
              <a:rPr lang="es-ES" dirty="0" err="1" smtClean="0"/>
              <a:t>Ej</a:t>
            </a:r>
            <a:r>
              <a:rPr lang="es-ES" dirty="0" smtClean="0"/>
              <a:t>: </a:t>
            </a:r>
          </a:p>
          <a:p>
            <a:endParaRPr lang="es-ES" b="1" dirty="0" smtClean="0"/>
          </a:p>
          <a:p>
            <a:pPr algn="just"/>
            <a:r>
              <a:rPr lang="es-ES" dirty="0" smtClean="0"/>
              <a:t>Dependiendo del </a:t>
            </a:r>
            <a:r>
              <a:rPr lang="es-ES" dirty="0" err="1" smtClean="0"/>
              <a:t>haluro</a:t>
            </a:r>
            <a:r>
              <a:rPr lang="es-ES" dirty="0" smtClean="0"/>
              <a:t> de alquilo y de las condiciones de la reacción los </a:t>
            </a:r>
            <a:r>
              <a:rPr lang="es-ES" dirty="0" err="1" smtClean="0"/>
              <a:t>nucleófilos</a:t>
            </a:r>
            <a:r>
              <a:rPr lang="es-ES" dirty="0" smtClean="0"/>
              <a:t>, que también son básicos, pueden participar en la reacción de sustitución o en la de eliminación.</a:t>
            </a:r>
          </a:p>
        </p:txBody>
      </p:sp>
      <p:graphicFrame>
        <p:nvGraphicFramePr>
          <p:cNvPr id="5" name="4 Objeto"/>
          <p:cNvGraphicFramePr>
            <a:graphicFrameLocks noChangeAspect="1"/>
          </p:cNvGraphicFramePr>
          <p:nvPr/>
        </p:nvGraphicFramePr>
        <p:xfrm>
          <a:off x="1691680" y="1484784"/>
          <a:ext cx="5400600" cy="720080"/>
        </p:xfrm>
        <a:graphic>
          <a:graphicData uri="http://schemas.openxmlformats.org/presentationml/2006/ole">
            <p:oleObj spid="_x0000_s18433" name="Ecuación" r:id="rId3" imgW="2425680" imgH="317160" progId="Equation.3">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271864"/>
          </a:xfrm>
        </p:spPr>
        <p:txBody>
          <a:bodyPr/>
          <a:lstStyle/>
          <a:p>
            <a:pPr algn="just"/>
            <a:r>
              <a:rPr lang="es-ES" i="1" dirty="0" smtClean="0"/>
              <a:t>Un mismo sustrato puede dar lugar a una reacción de sustitución o de eliminación. Que se dé una u otra depende de las características del sustrato y de las condiciones de la reacción.</a:t>
            </a:r>
          </a:p>
          <a:p>
            <a:pPr algn="just"/>
            <a:r>
              <a:rPr lang="es-ES" i="1" dirty="0" smtClean="0"/>
              <a:t>Si el </a:t>
            </a:r>
            <a:r>
              <a:rPr lang="es-ES" i="1" dirty="0" smtClean="0"/>
              <a:t>reactivo es una base fuerte (</a:t>
            </a:r>
            <a:r>
              <a:rPr lang="es-ES" i="1" dirty="0" err="1" smtClean="0"/>
              <a:t>NaOH</a:t>
            </a:r>
            <a:r>
              <a:rPr lang="es-ES" i="1" dirty="0" smtClean="0"/>
              <a:t>,… y el disolvente es muy polar (agua), se produce una sustitución. Si el reactivo es una base débil (agua) y el disolvente es </a:t>
            </a:r>
            <a:r>
              <a:rPr lang="es-ES" i="1" dirty="0" err="1" smtClean="0"/>
              <a:t>apolar</a:t>
            </a:r>
            <a:r>
              <a:rPr lang="es-ES" i="1" dirty="0" smtClean="0"/>
              <a:t>, de eliminación.</a:t>
            </a:r>
          </a:p>
          <a:p>
            <a:pPr algn="just"/>
            <a:r>
              <a:rPr lang="es-ES" i="1" dirty="0" smtClean="0"/>
              <a:t>Por lo que respecta al sustrato, la sustitución es más favorable en los derivados </a:t>
            </a:r>
            <a:r>
              <a:rPr lang="es-ES" i="1" dirty="0" err="1" smtClean="0"/>
              <a:t>halogenados</a:t>
            </a:r>
            <a:r>
              <a:rPr lang="es-ES" i="1" dirty="0" smtClean="0"/>
              <a:t> primarios, mientras que la eliminación lo es en los secundarios y terciarios.</a:t>
            </a:r>
            <a:endParaRPr lang="es-ES" i="1" dirty="0" smtClean="0"/>
          </a:p>
          <a:p>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lstStyle/>
          <a:p>
            <a:r>
              <a:rPr lang="es-ES" b="1" dirty="0" smtClean="0"/>
              <a:t>C) </a:t>
            </a:r>
            <a:r>
              <a:rPr lang="es-ES" b="1" dirty="0" err="1" smtClean="0"/>
              <a:t>Deshalogenación</a:t>
            </a:r>
            <a:r>
              <a:rPr lang="es-ES" b="1" dirty="0" smtClean="0"/>
              <a:t> de </a:t>
            </a:r>
            <a:r>
              <a:rPr lang="es-ES" b="1" dirty="0" err="1" smtClean="0"/>
              <a:t>dihaluros</a:t>
            </a:r>
            <a:r>
              <a:rPr lang="es-ES" b="1" dirty="0" smtClean="0"/>
              <a:t> vecinales</a:t>
            </a:r>
          </a:p>
          <a:p>
            <a:r>
              <a:rPr lang="es-ES" b="1" dirty="0" err="1" smtClean="0"/>
              <a:t>Ej</a:t>
            </a:r>
            <a:r>
              <a:rPr lang="es-ES" b="1" dirty="0" smtClean="0"/>
              <a:t>: </a:t>
            </a:r>
            <a:endParaRPr lang="es-ES" b="1" dirty="0" smtClean="0"/>
          </a:p>
          <a:p>
            <a:endParaRPr lang="es-ES" b="1" dirty="0" smtClean="0"/>
          </a:p>
          <a:p>
            <a:r>
              <a:rPr lang="es-ES" dirty="0" smtClean="0"/>
              <a:t> </a:t>
            </a:r>
            <a:r>
              <a:rPr lang="es-ES" b="1" dirty="0" smtClean="0"/>
              <a:t>4.4. Reacciones de esterificación</a:t>
            </a:r>
          </a:p>
          <a:p>
            <a:pPr algn="just"/>
            <a:r>
              <a:rPr lang="es-ES" dirty="0" smtClean="0"/>
              <a:t>La reacción de un alcohol con un ácido carboxílico conduce a la formación de un </a:t>
            </a:r>
            <a:r>
              <a:rPr lang="es-ES" dirty="0" err="1" smtClean="0"/>
              <a:t>éster</a:t>
            </a:r>
            <a:r>
              <a:rPr lang="es-ES" dirty="0" smtClean="0"/>
              <a:t> y la eliminación de agua.</a:t>
            </a:r>
          </a:p>
          <a:p>
            <a:pPr algn="just"/>
            <a:r>
              <a:rPr lang="es-ES" dirty="0" smtClean="0"/>
              <a:t> </a:t>
            </a:r>
          </a:p>
          <a:p>
            <a:endParaRPr lang="es-ES" dirty="0" smtClean="0"/>
          </a:p>
          <a:p>
            <a:endParaRPr lang="es-ES" dirty="0" smtClean="0"/>
          </a:p>
          <a:p>
            <a:endParaRPr lang="es-ES" b="1" dirty="0" smtClean="0"/>
          </a:p>
          <a:p>
            <a:endParaRPr lang="es-ES" b="1" dirty="0" smtClean="0"/>
          </a:p>
        </p:txBody>
      </p:sp>
      <p:graphicFrame>
        <p:nvGraphicFramePr>
          <p:cNvPr id="4" name="3 Objeto"/>
          <p:cNvGraphicFramePr>
            <a:graphicFrameLocks noChangeAspect="1"/>
          </p:cNvGraphicFramePr>
          <p:nvPr/>
        </p:nvGraphicFramePr>
        <p:xfrm>
          <a:off x="1619672" y="1340768"/>
          <a:ext cx="3960440" cy="576064"/>
        </p:xfrm>
        <a:graphic>
          <a:graphicData uri="http://schemas.openxmlformats.org/presentationml/2006/ole">
            <p:oleObj spid="_x0000_s17410" name="Ecuación" r:id="rId3" imgW="1981080" imgH="304560" progId="Equation.3">
              <p:embed/>
            </p:oleObj>
          </a:graphicData>
        </a:graphic>
      </p:graphicFrame>
      <p:pic>
        <p:nvPicPr>
          <p:cNvPr id="5" name="4 Imagen" descr="esterificación.jpg"/>
          <p:cNvPicPr>
            <a:picLocks noChangeAspect="1"/>
          </p:cNvPicPr>
          <p:nvPr/>
        </p:nvPicPr>
        <p:blipFill>
          <a:blip r:embed="rId4" cstate="print"/>
          <a:stretch>
            <a:fillRect/>
          </a:stretch>
        </p:blipFill>
        <p:spPr>
          <a:xfrm>
            <a:off x="1187624" y="4365104"/>
            <a:ext cx="6696744" cy="1584176"/>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lstStyle/>
          <a:p>
            <a:pPr algn="just"/>
            <a:r>
              <a:rPr lang="es-ES" dirty="0" smtClean="0"/>
              <a:t>Por último, los compuestos orgánicos pueden presentar </a:t>
            </a:r>
            <a:r>
              <a:rPr lang="es-ES" b="1" dirty="0" smtClean="0"/>
              <a:t>reacciones de oxidación-reducción</a:t>
            </a:r>
            <a:r>
              <a:rPr lang="es-ES" dirty="0" smtClean="0"/>
              <a:t>, que ya conoces.</a:t>
            </a:r>
          </a:p>
          <a:p>
            <a:pPr algn="just"/>
            <a:r>
              <a:rPr lang="es-ES" dirty="0" smtClean="0"/>
              <a:t>Entre los procesos </a:t>
            </a:r>
            <a:r>
              <a:rPr lang="es-ES" dirty="0" err="1" smtClean="0"/>
              <a:t>rédox</a:t>
            </a:r>
            <a:r>
              <a:rPr lang="es-ES" dirty="0" smtClean="0"/>
              <a:t> que pueden presentar los compuestos orgánicos está la </a:t>
            </a:r>
            <a:r>
              <a:rPr lang="es-ES" b="1" dirty="0" smtClean="0"/>
              <a:t>combustión, </a:t>
            </a:r>
            <a:r>
              <a:rPr lang="es-ES" dirty="0" smtClean="0"/>
              <a:t> la reacción de oxidación más típica de los hidrocarburos.</a:t>
            </a:r>
          </a:p>
          <a:p>
            <a:pPr algn="just"/>
            <a:r>
              <a:rPr lang="es-ES" dirty="0" smtClean="0"/>
              <a:t>La combustión es una reacción muy </a:t>
            </a:r>
            <a:r>
              <a:rPr lang="es-ES" b="1" dirty="0" smtClean="0"/>
              <a:t>exotérmica</a:t>
            </a:r>
            <a:r>
              <a:rPr lang="es-ES" dirty="0" smtClean="0"/>
              <a:t>, que se produce en presencia de oxígeno, que en cantidad suficiente, origina dióxido de carbono </a:t>
            </a:r>
            <a:r>
              <a:rPr lang="es-ES" smtClean="0"/>
              <a:t>y agua. </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8229600" cy="5055840"/>
          </a:xfrm>
        </p:spPr>
        <p:txBody>
          <a:bodyPr>
            <a:normAutofit/>
          </a:bodyPr>
          <a:lstStyle/>
          <a:p>
            <a:pPr algn="just"/>
            <a:r>
              <a:rPr lang="es-ES" sz="3200" dirty="0" smtClean="0"/>
              <a:t>Mediante esos enlaces covalentes, los átomos de carbono pueden unirse a átomos de diferentes elementos, pero también, y aquí estriba lo peculiar del carbono, a otros átomos de carbono.</a:t>
            </a:r>
          </a:p>
          <a:p>
            <a:pPr algn="just"/>
            <a:r>
              <a:rPr lang="es-ES" sz="3200" dirty="0" smtClean="0"/>
              <a:t>De esta manera se forman cadenas que pueden alcanzar una gran complejidad, tanto por el número de átomos, como por la estructura adoptada.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4983832"/>
          </a:xfrm>
        </p:spPr>
        <p:txBody>
          <a:bodyPr/>
          <a:lstStyle/>
          <a:p>
            <a:pPr algn="just"/>
            <a:r>
              <a:rPr lang="es-ES" sz="3200" dirty="0" smtClean="0"/>
              <a:t>La </a:t>
            </a:r>
            <a:r>
              <a:rPr lang="es-ES" sz="3200" b="1" dirty="0" smtClean="0"/>
              <a:t>cadena carbonada</a:t>
            </a:r>
            <a:r>
              <a:rPr lang="es-ES" sz="3200" dirty="0" smtClean="0"/>
              <a:t> de una molécula orgánica es la secuencia de átomos de carbono que conforma el esqueleto de la molécula.</a:t>
            </a:r>
          </a:p>
          <a:p>
            <a:pPr algn="just"/>
            <a:r>
              <a:rPr lang="es-ES" sz="3200" dirty="0" smtClean="0"/>
              <a:t>En una cadena, cada átomo de carbono puede unirse a uno, dos, tres o cuatro átomos de carbono. Según el caso, el carbono recibe el nombre de </a:t>
            </a:r>
            <a:r>
              <a:rPr lang="es-ES" sz="3200" b="1" dirty="0" smtClean="0"/>
              <a:t>primario, secundario, terciario y cuaternario.</a:t>
            </a:r>
            <a:endParaRPr lang="es-ES" sz="3200" dirty="0" smtClean="0"/>
          </a:p>
          <a:p>
            <a:pPr algn="just"/>
            <a:endParaRPr lang="es-ES" sz="3200" dirty="0" smtClean="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arbonoprimariosecundario.jpg"/>
          <p:cNvPicPr>
            <a:picLocks noGrp="1" noChangeAspect="1"/>
          </p:cNvPicPr>
          <p:nvPr>
            <p:ph idx="1"/>
          </p:nvPr>
        </p:nvPicPr>
        <p:blipFill>
          <a:blip r:embed="rId2" cstate="print"/>
          <a:stretch>
            <a:fillRect/>
          </a:stretch>
        </p:blipFill>
        <p:spPr>
          <a:xfrm>
            <a:off x="395536" y="836713"/>
            <a:ext cx="7992888" cy="548788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271864"/>
          </a:xfrm>
        </p:spPr>
        <p:txBody>
          <a:bodyPr>
            <a:normAutofit/>
          </a:bodyPr>
          <a:lstStyle/>
          <a:p>
            <a:r>
              <a:rPr lang="es-ES" sz="2800" dirty="0" smtClean="0"/>
              <a:t>Según la estructura de la cadena, cabe distinguir entre:</a:t>
            </a:r>
          </a:p>
          <a:p>
            <a:pPr algn="just"/>
            <a:r>
              <a:rPr lang="es-ES" sz="2800" dirty="0" smtClean="0"/>
              <a:t>A) </a:t>
            </a:r>
            <a:r>
              <a:rPr lang="es-ES" sz="2800" b="1" dirty="0" smtClean="0"/>
              <a:t>Cadenas abiertas</a:t>
            </a:r>
            <a:r>
              <a:rPr lang="es-ES" sz="2800" dirty="0" smtClean="0"/>
              <a:t>, que a su vez pueden ser, </a:t>
            </a:r>
            <a:r>
              <a:rPr lang="es-ES" sz="2800" b="1" dirty="0" smtClean="0"/>
              <a:t>lineales</a:t>
            </a:r>
            <a:r>
              <a:rPr lang="es-ES" sz="2800" dirty="0" smtClean="0"/>
              <a:t> o </a:t>
            </a:r>
            <a:r>
              <a:rPr lang="es-ES" sz="2800" b="1" dirty="0" smtClean="0"/>
              <a:t>ramificadas</a:t>
            </a:r>
            <a:r>
              <a:rPr lang="es-ES" sz="2800" dirty="0" smtClean="0"/>
              <a:t>, si a la cadena considerada principal hay unidas otras cadenas secundarias.</a:t>
            </a:r>
          </a:p>
          <a:p>
            <a:pPr algn="just"/>
            <a:r>
              <a:rPr lang="es-ES" sz="2800" dirty="0" smtClean="0"/>
              <a:t>B) </a:t>
            </a:r>
            <a:r>
              <a:rPr lang="es-ES" sz="2800" b="1" dirty="0" smtClean="0"/>
              <a:t>Cadenas cerradas o cíclicas</a:t>
            </a:r>
            <a:r>
              <a:rPr lang="es-ES" sz="2800" dirty="0" smtClean="0"/>
              <a:t>, constituidas por uno o más ciclos o anillos, porque los carbonos de dos o más extremos de la cadena están unidos entre ellos.</a:t>
            </a:r>
          </a:p>
          <a:p>
            <a:pPr algn="just"/>
            <a:r>
              <a:rPr lang="es-ES" sz="2800" dirty="0" smtClean="0"/>
              <a:t>Como ya sabes, entre los compuestos de cadena cerrada se encuentran los aromáticos.</a:t>
            </a:r>
            <a:endParaRPr lang="es-E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636680"/>
          </a:xfrm>
        </p:spPr>
        <p:txBody>
          <a:bodyPr>
            <a:normAutofit fontScale="90000"/>
          </a:bodyPr>
          <a:lstStyle/>
          <a:p>
            <a:pPr algn="ctr"/>
            <a:r>
              <a:rPr lang="es-ES" b="1" dirty="0" smtClean="0"/>
              <a:t>2. Grupos funcionales</a:t>
            </a:r>
            <a:endParaRPr lang="es-ES" b="1" dirty="0"/>
          </a:p>
        </p:txBody>
      </p:sp>
      <p:sp>
        <p:nvSpPr>
          <p:cNvPr id="3" name="2 Marcador de contenido"/>
          <p:cNvSpPr>
            <a:spLocks noGrp="1"/>
          </p:cNvSpPr>
          <p:nvPr>
            <p:ph idx="1"/>
          </p:nvPr>
        </p:nvSpPr>
        <p:spPr>
          <a:xfrm>
            <a:off x="457200" y="1484784"/>
            <a:ext cx="8229600" cy="4839816"/>
          </a:xfrm>
        </p:spPr>
        <p:txBody>
          <a:bodyPr>
            <a:normAutofit fontScale="92500"/>
          </a:bodyPr>
          <a:lstStyle/>
          <a:p>
            <a:pPr algn="just"/>
            <a:r>
              <a:rPr lang="es-ES" b="1" dirty="0" smtClean="0"/>
              <a:t>GRUPO FUNCIONAL</a:t>
            </a:r>
            <a:r>
              <a:rPr lang="es-ES" dirty="0" smtClean="0"/>
              <a:t> es una agrupación característica de átomos, con enlaces polares o múltiples, que introduce un punto reactivo en la molécula, siendo responsable del comportamiento químico de ésta.</a:t>
            </a:r>
          </a:p>
          <a:p>
            <a:pPr algn="just"/>
            <a:r>
              <a:rPr lang="es-ES" dirty="0" smtClean="0"/>
              <a:t>Todas las moléculas con un mismo grupo funcional forman una familia de compuestos que se caracterizan  porque reaccionan de manera parecida.</a:t>
            </a:r>
          </a:p>
          <a:p>
            <a:pPr algn="just"/>
            <a:r>
              <a:rPr lang="es-ES" dirty="0" smtClean="0"/>
              <a:t>Ejemplo: los compuestos que tienen en su molécula el grupo funcional hidroxilo –OH, pertenecen a la familia de los alcoholes, cuya fórmula general es R-OH, donde el símbolo R, denominado </a:t>
            </a:r>
            <a:r>
              <a:rPr lang="es-ES" b="1" dirty="0" smtClean="0"/>
              <a:t>radical</a:t>
            </a:r>
            <a:r>
              <a:rPr lang="es-ES" dirty="0" smtClean="0"/>
              <a:t>, representa cualquier resto de cadena carbonada que complete la molécula.</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321</TotalTime>
  <Words>2425</Words>
  <Application>Microsoft Office PowerPoint</Application>
  <PresentationFormat>Presentación en pantalla (4:3)</PresentationFormat>
  <Paragraphs>134</Paragraphs>
  <Slides>45</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45</vt:i4>
      </vt:variant>
    </vt:vector>
  </HeadingPairs>
  <TitlesOfParts>
    <vt:vector size="48" baseType="lpstr">
      <vt:lpstr>Flujo</vt:lpstr>
      <vt:lpstr>Ecuación</vt:lpstr>
      <vt:lpstr>Microsoft Editor de ecuaciones 3.0</vt:lpstr>
      <vt:lpstr>QUÍMICA DEL CARBONO</vt:lpstr>
      <vt:lpstr>Diapositiva 2</vt:lpstr>
      <vt:lpstr>1. EL ÁTOMO DE CARBONO</vt:lpstr>
      <vt:lpstr>Diapositiva 4</vt:lpstr>
      <vt:lpstr>Diapositiva 5</vt:lpstr>
      <vt:lpstr>Diapositiva 6</vt:lpstr>
      <vt:lpstr>Diapositiva 7</vt:lpstr>
      <vt:lpstr>Diapositiva 8</vt:lpstr>
      <vt:lpstr>2. Grupos funcionales</vt:lpstr>
      <vt:lpstr>Diapositiva 10</vt:lpstr>
      <vt:lpstr>Diapositiva 11</vt:lpstr>
      <vt:lpstr>Diapositiva 12</vt:lpstr>
      <vt:lpstr>Diapositiva 13</vt:lpstr>
      <vt:lpstr>Diapositiva 14</vt:lpstr>
      <vt:lpstr>3. ISOMERÍA</vt:lpstr>
      <vt:lpstr>3.A. Isomería constitucional</vt:lpstr>
      <vt:lpstr>Diapositiva 17</vt:lpstr>
      <vt:lpstr>Diapositiva 18</vt:lpstr>
      <vt:lpstr>Diapositiva 19</vt:lpstr>
      <vt:lpstr>3.B. ESTEREOISOMERÍA</vt:lpstr>
      <vt:lpstr>Diapositiva 21</vt:lpstr>
      <vt:lpstr>Diapositiva 22</vt:lpstr>
      <vt:lpstr>Diapositiva 23</vt:lpstr>
      <vt:lpstr>Diapositiva 24</vt:lpstr>
      <vt:lpstr>Diapositiva 25</vt:lpstr>
      <vt:lpstr>4. Reacciones de los compuestos orgánicos. </vt:lpstr>
      <vt:lpstr>Diapositiva 27</vt:lpstr>
      <vt:lpstr>4.1. Reacciones de sustitución</vt:lpstr>
      <vt:lpstr>Diapositiva 29</vt:lpstr>
      <vt:lpstr>Diapositiva 30</vt:lpstr>
      <vt:lpstr>Diapositiva 31</vt:lpstr>
      <vt:lpstr>Diapositiva 32</vt:lpstr>
      <vt:lpstr>4.2. Reacciones de adición</vt:lpstr>
      <vt:lpstr>Diapositiva 34</vt:lpstr>
      <vt:lpstr>Diapositiva 35</vt:lpstr>
      <vt:lpstr>Diapositiva 36</vt:lpstr>
      <vt:lpstr>Diapositiva 37</vt:lpstr>
      <vt:lpstr>Regla de Markovnikov</vt:lpstr>
      <vt:lpstr>4.3. Reacciones de eliminación</vt:lpstr>
      <vt:lpstr>Diapositiva 40</vt:lpstr>
      <vt:lpstr>Diapositiva 41</vt:lpstr>
      <vt:lpstr>Diapositiva 42</vt:lpstr>
      <vt:lpstr>Diapositiva 43</vt:lpstr>
      <vt:lpstr>Diapositiva 44</vt:lpstr>
      <vt:lpstr>Diapositiva 45</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QUÍMICA DEL CARBONO</dc:title>
  <dc:creator>Cris</dc:creator>
  <cp:lastModifiedBy>Cris</cp:lastModifiedBy>
  <cp:revision>38</cp:revision>
  <dcterms:created xsi:type="dcterms:W3CDTF">2018-04-21T15:03:46Z</dcterms:created>
  <dcterms:modified xsi:type="dcterms:W3CDTF">2018-04-29T09:38:18Z</dcterms:modified>
</cp:coreProperties>
</file>