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3.wmf"/><Relationship Id="rId1" Type="http://schemas.openxmlformats.org/officeDocument/2006/relationships/image" Target="../media/image1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6E41A792-3CA9-4C7D-BCC3-4E25C5213C90}"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55AFD1A1-67F8-4C25-8BD9-71CCE62C5CFB}" type="datetimeFigureOut">
              <a:rPr lang="es-ES" smtClean="0"/>
              <a:pPr/>
              <a:t>29/03/2018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6E41A792-3CA9-4C7D-BCC3-4E25C5213C90}"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5AFD1A1-67F8-4C25-8BD9-71CCE62C5CFB}" type="datetimeFigureOut">
              <a:rPr lang="es-ES" smtClean="0"/>
              <a:pPr/>
              <a:t>29/03/2018</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E41A792-3CA9-4C7D-BCC3-4E25C5213C90}"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oleObject" Target="../embeddings/oleObject8.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oleObject" Target="../embeddings/oleObject10.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2.bin"/></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15.bin"/><Relationship Id="rId4" Type="http://schemas.openxmlformats.org/officeDocument/2006/relationships/oleObject" Target="../embeddings/oleObject14.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a:bodyPr>
          <a:lstStyle/>
          <a:p>
            <a:r>
              <a:rPr lang="es-ES" sz="4000" dirty="0" smtClean="0"/>
              <a:t>REACCIONES DE TRANSFERENCIA DE ELECTRONES</a:t>
            </a:r>
            <a:endParaRPr lang="es-ES" sz="4000" dirty="0"/>
          </a:p>
        </p:txBody>
      </p:sp>
      <p:sp>
        <p:nvSpPr>
          <p:cNvPr id="3" name="2 Subtítulo"/>
          <p:cNvSpPr>
            <a:spLocks noGrp="1"/>
          </p:cNvSpPr>
          <p:nvPr>
            <p:ph type="subTitle" idx="1"/>
          </p:nvPr>
        </p:nvSpPr>
        <p:spPr/>
        <p:txBody>
          <a:bodyPr>
            <a:normAutofit/>
          </a:bodyPr>
          <a:lstStyle/>
          <a:p>
            <a:pPr algn="ctr"/>
            <a:r>
              <a:rPr lang="es-ES" sz="2400" dirty="0" smtClean="0"/>
              <a:t>PARTE A: REACCIONES DE OXIDACIÓN-REDUCCIÓN</a:t>
            </a:r>
          </a:p>
          <a:p>
            <a:pPr algn="ctr"/>
            <a:r>
              <a:rPr lang="es-ES" sz="2400" dirty="0" smtClean="0"/>
              <a:t>Aspectos teóricos: ajuste de reacciones </a:t>
            </a:r>
            <a:r>
              <a:rPr lang="es-ES" sz="2400" dirty="0" err="1" smtClean="0"/>
              <a:t>rédox</a:t>
            </a:r>
            <a:r>
              <a:rPr lang="es-ES" sz="2400" dirty="0" smtClean="0"/>
              <a:t>.</a:t>
            </a:r>
            <a:endParaRPr lang="es-ES"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r>
              <a:rPr lang="es-ES" dirty="0" err="1" smtClean="0"/>
              <a:t>Ej</a:t>
            </a:r>
            <a:r>
              <a:rPr lang="es-ES" dirty="0" smtClean="0"/>
              <a:t>: ¿Los siguientes procesos son </a:t>
            </a:r>
            <a:r>
              <a:rPr lang="es-ES" dirty="0" err="1" smtClean="0"/>
              <a:t>rédox</a:t>
            </a:r>
            <a:r>
              <a:rPr lang="es-ES" dirty="0" smtClean="0"/>
              <a:t>? De ser así, identifica el agente oxidante y el reductor.</a:t>
            </a:r>
          </a:p>
          <a:p>
            <a:r>
              <a:rPr lang="es-ES" dirty="0" smtClean="0"/>
              <a:t>A)  </a:t>
            </a:r>
          </a:p>
          <a:p>
            <a:pPr algn="just">
              <a:buNone/>
            </a:pPr>
            <a:r>
              <a:rPr lang="es-ES" dirty="0" smtClean="0"/>
              <a:t>   Puesto que ningún elemento cambia su número de oxidación, no es un proceso </a:t>
            </a:r>
            <a:r>
              <a:rPr lang="es-ES" dirty="0" err="1" smtClean="0"/>
              <a:t>rédox</a:t>
            </a:r>
            <a:r>
              <a:rPr lang="es-ES" dirty="0" smtClean="0"/>
              <a:t>.</a:t>
            </a:r>
          </a:p>
          <a:p>
            <a:pPr algn="just"/>
            <a:r>
              <a:rPr lang="es-ES" dirty="0" smtClean="0"/>
              <a:t>B) </a:t>
            </a:r>
          </a:p>
          <a:p>
            <a:pPr algn="just">
              <a:buNone/>
            </a:pPr>
            <a:r>
              <a:rPr lang="es-ES" dirty="0" smtClean="0"/>
              <a:t>     El Mn pasa de </a:t>
            </a:r>
            <a:r>
              <a:rPr lang="es-ES" dirty="0" err="1" smtClean="0"/>
              <a:t>n.o.</a:t>
            </a:r>
            <a:r>
              <a:rPr lang="es-ES" dirty="0" smtClean="0"/>
              <a:t> +7  a +2, ha ganado electrones, por lo tanto actúa como oxidante y se ha reducido.</a:t>
            </a:r>
          </a:p>
          <a:p>
            <a:pPr algn="just">
              <a:buNone/>
            </a:pPr>
            <a:r>
              <a:rPr lang="es-ES" dirty="0" smtClean="0"/>
              <a:t>     El I sin embargo, pasa de </a:t>
            </a:r>
            <a:r>
              <a:rPr lang="es-ES" dirty="0" err="1" smtClean="0"/>
              <a:t>n.o.</a:t>
            </a:r>
            <a:r>
              <a:rPr lang="es-ES" dirty="0" smtClean="0"/>
              <a:t> -1  a 0, ha perdido electrones por lo tanto ha actuado como reductor y se ha oxidado. Se trata por lo tanto de un proceso </a:t>
            </a:r>
            <a:r>
              <a:rPr lang="es-ES" dirty="0" err="1" smtClean="0"/>
              <a:t>rédox</a:t>
            </a:r>
            <a:r>
              <a:rPr lang="es-ES" dirty="0" smtClean="0"/>
              <a:t>. Los pares oxidante/reductor: MnO</a:t>
            </a:r>
            <a:r>
              <a:rPr lang="es-ES" baseline="-25000" dirty="0" smtClean="0"/>
              <a:t>4</a:t>
            </a:r>
            <a:r>
              <a:rPr lang="es-ES" baseline="30000" dirty="0" smtClean="0"/>
              <a:t>-</a:t>
            </a:r>
            <a:r>
              <a:rPr lang="es-ES" dirty="0" smtClean="0"/>
              <a:t>/Mn</a:t>
            </a:r>
            <a:r>
              <a:rPr lang="es-ES" baseline="30000" dirty="0" smtClean="0"/>
              <a:t>2+</a:t>
            </a:r>
            <a:r>
              <a:rPr lang="es-ES" dirty="0" smtClean="0"/>
              <a:t>,  I</a:t>
            </a:r>
            <a:r>
              <a:rPr lang="es-ES" baseline="-25000" dirty="0" smtClean="0"/>
              <a:t>2</a:t>
            </a:r>
            <a:r>
              <a:rPr lang="es-ES" dirty="0" smtClean="0"/>
              <a:t>/I</a:t>
            </a:r>
            <a:r>
              <a:rPr lang="es-ES" baseline="30000" dirty="0" smtClean="0"/>
              <a:t>-</a:t>
            </a:r>
            <a:endParaRPr lang="es-ES" dirty="0"/>
          </a:p>
        </p:txBody>
      </p:sp>
      <p:graphicFrame>
        <p:nvGraphicFramePr>
          <p:cNvPr id="4" name="3 Objeto"/>
          <p:cNvGraphicFramePr>
            <a:graphicFrameLocks noChangeAspect="1"/>
          </p:cNvGraphicFramePr>
          <p:nvPr/>
        </p:nvGraphicFramePr>
        <p:xfrm>
          <a:off x="1331640" y="1844824"/>
          <a:ext cx="3672408" cy="504056"/>
        </p:xfrm>
        <a:graphic>
          <a:graphicData uri="http://schemas.openxmlformats.org/presentationml/2006/ole">
            <p:oleObj spid="_x0000_s21506" name="Ecuación" r:id="rId3" imgW="1701720" imgH="241200" progId="Equation.3">
              <p:embed/>
            </p:oleObj>
          </a:graphicData>
        </a:graphic>
      </p:graphicFrame>
      <p:graphicFrame>
        <p:nvGraphicFramePr>
          <p:cNvPr id="5" name="4 Objeto"/>
          <p:cNvGraphicFramePr>
            <a:graphicFrameLocks noChangeAspect="1"/>
          </p:cNvGraphicFramePr>
          <p:nvPr/>
        </p:nvGraphicFramePr>
        <p:xfrm>
          <a:off x="1259632" y="3212976"/>
          <a:ext cx="3240360" cy="444624"/>
        </p:xfrm>
        <a:graphic>
          <a:graphicData uri="http://schemas.openxmlformats.org/presentationml/2006/ole">
            <p:oleObj spid="_x0000_s21507" name="Ecuación" r:id="rId4" imgW="1511280" imgH="22860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780696"/>
          </a:xfrm>
        </p:spPr>
        <p:txBody>
          <a:bodyPr>
            <a:noAutofit/>
          </a:bodyPr>
          <a:lstStyle/>
          <a:p>
            <a:r>
              <a:rPr lang="es-ES" sz="4000" dirty="0" smtClean="0"/>
              <a:t>Ajuste de reacciones de oxidación-reducción: Método del ion-electrón.</a:t>
            </a:r>
            <a:endParaRPr lang="es-ES" sz="4000" dirty="0"/>
          </a:p>
        </p:txBody>
      </p:sp>
      <p:sp>
        <p:nvSpPr>
          <p:cNvPr id="3" name="2 Marcador de contenido"/>
          <p:cNvSpPr>
            <a:spLocks noGrp="1"/>
          </p:cNvSpPr>
          <p:nvPr>
            <p:ph idx="1"/>
          </p:nvPr>
        </p:nvSpPr>
        <p:spPr>
          <a:xfrm>
            <a:off x="457200" y="1556792"/>
            <a:ext cx="8229600" cy="4767808"/>
          </a:xfrm>
        </p:spPr>
        <p:txBody>
          <a:bodyPr>
            <a:normAutofit fontScale="92500" lnSpcReduction="10000"/>
          </a:bodyPr>
          <a:lstStyle/>
          <a:p>
            <a:pPr algn="just"/>
            <a:r>
              <a:rPr lang="es-ES" dirty="0" smtClean="0"/>
              <a:t>Un proceso químico se representa mediante una ecuación química, en la que se escriben las fórmulas de las especies químicas que intervienen. </a:t>
            </a:r>
          </a:p>
          <a:p>
            <a:pPr algn="just"/>
            <a:r>
              <a:rPr lang="es-ES" dirty="0" smtClean="0"/>
              <a:t>El objetivo de la ecuación química es describir el proceso químico cualitativa y cuantitativamente de un modo que es preciso y breve.</a:t>
            </a:r>
          </a:p>
          <a:p>
            <a:pPr algn="just"/>
            <a:r>
              <a:rPr lang="es-ES" dirty="0" smtClean="0"/>
              <a:t>Dado que en una reacción química, los átomos ni se crean, ni se destruyen, solo se reordenan de otra forma, el aspecto cuantitativo implica que en una ecuación química debe haber el mismo número de átomos de cada element0 en cada lado de la ecuación.</a:t>
            </a:r>
          </a:p>
          <a:p>
            <a:pPr algn="just"/>
            <a:r>
              <a:rPr lang="es-ES" dirty="0" smtClean="0"/>
              <a:t>Los coeficientes </a:t>
            </a:r>
            <a:r>
              <a:rPr lang="es-ES" dirty="0" err="1" smtClean="0"/>
              <a:t>estequiométricos</a:t>
            </a:r>
            <a:r>
              <a:rPr lang="es-ES" dirty="0" smtClean="0"/>
              <a:t> expresan este aspecto cuantitativo de la ecuación química.</a:t>
            </a: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r>
              <a:rPr lang="es-ES" dirty="0" smtClean="0"/>
              <a:t>En temas anteriores, hemos ajustado las ecuaciones mediante un procedimiento de tanteo de los coeficientes </a:t>
            </a:r>
            <a:r>
              <a:rPr lang="es-ES" dirty="0" err="1" smtClean="0"/>
              <a:t>estequiométricos</a:t>
            </a:r>
            <a:r>
              <a:rPr lang="es-ES" dirty="0" smtClean="0"/>
              <a:t>.</a:t>
            </a:r>
          </a:p>
          <a:p>
            <a:pPr algn="just"/>
            <a:r>
              <a:rPr lang="es-ES" dirty="0" smtClean="0"/>
              <a:t>Las reacciones de oxidación-reducción que normalmente ocurren en disolución acuosa, son difíciles de ajustar mediante tanteo.</a:t>
            </a:r>
          </a:p>
          <a:p>
            <a:pPr algn="just"/>
            <a:r>
              <a:rPr lang="es-ES" dirty="0" smtClean="0"/>
              <a:t>Veremos a continuación un método más específico para ajustar reacciones </a:t>
            </a:r>
            <a:r>
              <a:rPr lang="es-ES" dirty="0" err="1" smtClean="0"/>
              <a:t>rédox</a:t>
            </a:r>
            <a:r>
              <a:rPr lang="es-ES" dirty="0" smtClean="0"/>
              <a:t>, conocido como  </a:t>
            </a:r>
            <a:r>
              <a:rPr lang="es-ES" b="1" dirty="0" smtClean="0"/>
              <a:t>ion-electrón</a:t>
            </a:r>
            <a:r>
              <a:rPr lang="es-ES" dirty="0" smtClean="0"/>
              <a:t>, en el que a partir de los conceptos ya adquiridos, obtendremos una ecuación molecular ajustada.</a:t>
            </a:r>
          </a:p>
          <a:p>
            <a:pPr algn="just"/>
            <a:r>
              <a:rPr lang="es-ES" dirty="0" smtClean="0"/>
              <a:t>Distinguiremos en función de que la reacción tenga lugar en medio ácido o básico.</a:t>
            </a: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lstStyle/>
          <a:p>
            <a:r>
              <a:rPr lang="es-ES" dirty="0" smtClean="0"/>
              <a:t>La secuencia a seguir es la siguiente:</a:t>
            </a:r>
          </a:p>
          <a:p>
            <a:pPr marL="514350" indent="-514350" algn="just">
              <a:buNone/>
            </a:pPr>
            <a:r>
              <a:rPr lang="es-ES" dirty="0" smtClean="0"/>
              <a:t>   1. Asignamos a cada elemento su </a:t>
            </a:r>
            <a:r>
              <a:rPr lang="es-ES" dirty="0" err="1" smtClean="0"/>
              <a:t>n.o.</a:t>
            </a:r>
            <a:r>
              <a:rPr lang="es-ES" dirty="0" smtClean="0"/>
              <a:t> para estudiar su variación y así poder identificar el agente reductor (aumenta su número de oxidación), que se oxida y el agente oxidante (disminuye su número de oxidación), que se reduce.</a:t>
            </a:r>
          </a:p>
          <a:p>
            <a:pPr marL="514350" indent="-514350" algn="just">
              <a:buAutoNum type="arabicPeriod"/>
            </a:pPr>
            <a:endParaRPr lang="es-ES" dirty="0" smtClean="0"/>
          </a:p>
          <a:p>
            <a:pPr marL="514350" indent="-514350" algn="just">
              <a:buAutoNum type="arabicPeriod"/>
            </a:pPr>
            <a:endParaRPr lang="es-ES" dirty="0" smtClean="0"/>
          </a:p>
          <a:p>
            <a:pPr marL="514350" indent="-514350" algn="just">
              <a:buNone/>
            </a:pPr>
            <a:r>
              <a:rPr lang="es-ES" dirty="0" smtClean="0"/>
              <a:t>       El Mn disminuye su </a:t>
            </a:r>
            <a:r>
              <a:rPr lang="es-ES" dirty="0" err="1" smtClean="0"/>
              <a:t>n.o.</a:t>
            </a:r>
            <a:r>
              <a:rPr lang="es-ES" dirty="0" smtClean="0"/>
              <a:t> de +7 a +2, ha ganado electrones, actúa como oxidante y por lo tanto se ha reducido.</a:t>
            </a:r>
          </a:p>
          <a:p>
            <a:pPr marL="514350" indent="-514350" algn="just">
              <a:buNone/>
            </a:pPr>
            <a:r>
              <a:rPr lang="es-ES" dirty="0" smtClean="0"/>
              <a:t>       El I ha aumentado su </a:t>
            </a:r>
            <a:r>
              <a:rPr lang="es-ES" dirty="0" err="1" smtClean="0"/>
              <a:t>n.o.</a:t>
            </a:r>
            <a:r>
              <a:rPr lang="es-ES" dirty="0" smtClean="0"/>
              <a:t> de -1 a 0. Ha perdido electrones, es el reductor y se ha oxidado.</a:t>
            </a:r>
          </a:p>
        </p:txBody>
      </p:sp>
      <p:graphicFrame>
        <p:nvGraphicFramePr>
          <p:cNvPr id="4" name="3 Objeto"/>
          <p:cNvGraphicFramePr>
            <a:graphicFrameLocks noChangeAspect="1"/>
          </p:cNvGraphicFramePr>
          <p:nvPr/>
        </p:nvGraphicFramePr>
        <p:xfrm>
          <a:off x="1043608" y="3276600"/>
          <a:ext cx="7488832" cy="584448"/>
        </p:xfrm>
        <a:graphic>
          <a:graphicData uri="http://schemas.openxmlformats.org/presentationml/2006/ole">
            <p:oleObj spid="_x0000_s22530" name="Ecuación" r:id="rId3" imgW="3543120" imgH="304560" progId="Equation.3">
              <p:embed/>
            </p:oleObj>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pPr algn="just">
              <a:buNone/>
            </a:pPr>
            <a:r>
              <a:rPr lang="es-ES" dirty="0" smtClean="0"/>
              <a:t>2. Escribimos por separado las ecuaciones iónicas de oxidación y reducción. </a:t>
            </a:r>
          </a:p>
          <a:p>
            <a:pPr algn="just"/>
            <a:r>
              <a:rPr lang="es-ES" dirty="0" smtClean="0"/>
              <a:t>Debes tener en cuenta que al considerar el proceso en disolución acuosa, las especies iónicas se encuentran disociadas en sus iones. Sin embargo, los compuestos covalentes, no se disocian.</a:t>
            </a:r>
          </a:p>
          <a:p>
            <a:pPr algn="just"/>
            <a:r>
              <a:rPr lang="es-ES" dirty="0" smtClean="0"/>
              <a:t>En el ejemplo anterior:</a:t>
            </a:r>
          </a:p>
          <a:p>
            <a:pPr algn="just"/>
            <a:r>
              <a:rPr lang="es-ES" dirty="0" err="1" smtClean="0"/>
              <a:t>Semirreacción</a:t>
            </a:r>
            <a:r>
              <a:rPr lang="es-ES" dirty="0" smtClean="0"/>
              <a:t> de reducción: </a:t>
            </a:r>
          </a:p>
          <a:p>
            <a:pPr algn="just"/>
            <a:r>
              <a:rPr lang="es-ES" dirty="0" err="1" smtClean="0"/>
              <a:t>Semirreacción</a:t>
            </a:r>
            <a:r>
              <a:rPr lang="es-ES" dirty="0" smtClean="0"/>
              <a:t> de oxidación: </a:t>
            </a:r>
          </a:p>
          <a:p>
            <a:pPr algn="just"/>
            <a:r>
              <a:rPr lang="es-ES" dirty="0" smtClean="0"/>
              <a:t>Como las dos especies son iónicas, están disociadas.</a:t>
            </a:r>
            <a:endParaRPr lang="es-ES" dirty="0"/>
          </a:p>
        </p:txBody>
      </p:sp>
      <p:graphicFrame>
        <p:nvGraphicFramePr>
          <p:cNvPr id="4" name="3 Objeto"/>
          <p:cNvGraphicFramePr>
            <a:graphicFrameLocks noChangeAspect="1"/>
          </p:cNvGraphicFramePr>
          <p:nvPr/>
        </p:nvGraphicFramePr>
        <p:xfrm>
          <a:off x="4860032" y="3933056"/>
          <a:ext cx="1728192" cy="372616"/>
        </p:xfrm>
        <a:graphic>
          <a:graphicData uri="http://schemas.openxmlformats.org/presentationml/2006/ole">
            <p:oleObj spid="_x0000_s23554" name="Ecuación" r:id="rId3" imgW="965160" imgH="228600" progId="Equation.3">
              <p:embed/>
            </p:oleObj>
          </a:graphicData>
        </a:graphic>
      </p:graphicFrame>
      <p:graphicFrame>
        <p:nvGraphicFramePr>
          <p:cNvPr id="5" name="4 Objeto"/>
          <p:cNvGraphicFramePr>
            <a:graphicFrameLocks noChangeAspect="1"/>
          </p:cNvGraphicFramePr>
          <p:nvPr/>
        </p:nvGraphicFramePr>
        <p:xfrm>
          <a:off x="4932040" y="4365104"/>
          <a:ext cx="1296144" cy="372616"/>
        </p:xfrm>
        <a:graphic>
          <a:graphicData uri="http://schemas.openxmlformats.org/presentationml/2006/ole">
            <p:oleObj spid="_x0000_s23555" name="Ecuación" r:id="rId4" imgW="520560" imgH="228600"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pPr marL="514350" indent="-514350" algn="just">
              <a:buNone/>
            </a:pPr>
            <a:r>
              <a:rPr lang="es-ES" dirty="0" smtClean="0"/>
              <a:t>3. Ajuste en masa: Se ajusta en cada una de ellas el número de átomos de las especies, excepto el oxígeno y el hidrógeno sin aparecen.</a:t>
            </a:r>
          </a:p>
          <a:p>
            <a:pPr marL="514350" indent="-514350" algn="just">
              <a:buNone/>
            </a:pPr>
            <a:r>
              <a:rPr lang="es-ES" dirty="0" smtClean="0"/>
              <a:t>      </a:t>
            </a:r>
            <a:r>
              <a:rPr lang="es-ES" dirty="0" err="1" smtClean="0"/>
              <a:t>Semirreacción</a:t>
            </a:r>
            <a:r>
              <a:rPr lang="es-ES" dirty="0" smtClean="0"/>
              <a:t> de reducción: </a:t>
            </a:r>
          </a:p>
          <a:p>
            <a:pPr marL="514350" indent="-514350" algn="just">
              <a:buNone/>
            </a:pPr>
            <a:r>
              <a:rPr lang="es-ES" dirty="0" smtClean="0"/>
              <a:t>      </a:t>
            </a:r>
            <a:r>
              <a:rPr lang="es-ES" dirty="0" err="1" smtClean="0"/>
              <a:t>Semirreacción</a:t>
            </a:r>
            <a:r>
              <a:rPr lang="es-ES" dirty="0" smtClean="0"/>
              <a:t> de oxidación: </a:t>
            </a:r>
          </a:p>
          <a:p>
            <a:pPr marL="514350" indent="-514350" algn="just">
              <a:buNone/>
            </a:pPr>
            <a:r>
              <a:rPr lang="es-ES" dirty="0" smtClean="0"/>
              <a:t> 4.  Ajuste de los átomos de O: se ajusta añadiendo agua en el miembro de la </a:t>
            </a:r>
            <a:r>
              <a:rPr lang="es-ES" dirty="0" err="1" smtClean="0"/>
              <a:t>semirreacción</a:t>
            </a:r>
            <a:r>
              <a:rPr lang="es-ES" dirty="0" smtClean="0"/>
              <a:t> que sea necesario.</a:t>
            </a:r>
          </a:p>
          <a:p>
            <a:pPr marL="514350" indent="-514350" algn="just">
              <a:buNone/>
            </a:pPr>
            <a:r>
              <a:rPr lang="es-ES" dirty="0" smtClean="0"/>
              <a:t>      Ajuste de los átomos de H. Dependerá de que la reacción ocurra en medio ácido o básico.</a:t>
            </a:r>
          </a:p>
          <a:p>
            <a:pPr marL="514350" indent="-514350" algn="just">
              <a:buNone/>
            </a:pPr>
            <a:r>
              <a:rPr lang="es-ES" dirty="0" smtClean="0"/>
              <a:t>       </a:t>
            </a:r>
            <a:r>
              <a:rPr lang="es-ES" b="1" dirty="0" smtClean="0"/>
              <a:t>En medio ácido</a:t>
            </a:r>
            <a:r>
              <a:rPr lang="es-ES" dirty="0" smtClean="0"/>
              <a:t>, se adiciona el número adecuado de especies H</a:t>
            </a:r>
            <a:r>
              <a:rPr lang="es-ES" baseline="30000" dirty="0" smtClean="0"/>
              <a:t>+</a:t>
            </a:r>
            <a:r>
              <a:rPr lang="es-ES" dirty="0" smtClean="0"/>
              <a:t>  en el miembro de la reacción que lo necesite.</a:t>
            </a:r>
          </a:p>
          <a:p>
            <a:pPr marL="514350" indent="-514350" algn="just">
              <a:buAutoNum type="arabicPeriod" startAt="3"/>
            </a:pPr>
            <a:endParaRPr lang="es-ES" dirty="0"/>
          </a:p>
        </p:txBody>
      </p:sp>
      <p:graphicFrame>
        <p:nvGraphicFramePr>
          <p:cNvPr id="4" name="3 Objeto"/>
          <p:cNvGraphicFramePr>
            <a:graphicFrameLocks noChangeAspect="1"/>
          </p:cNvGraphicFramePr>
          <p:nvPr/>
        </p:nvGraphicFramePr>
        <p:xfrm>
          <a:off x="5148064" y="2276872"/>
          <a:ext cx="1944216" cy="432048"/>
        </p:xfrm>
        <a:graphic>
          <a:graphicData uri="http://schemas.openxmlformats.org/presentationml/2006/ole">
            <p:oleObj spid="_x0000_s24578" name="Ecuación" r:id="rId3" imgW="965160" imgH="228600" progId="Equation.3">
              <p:embed/>
            </p:oleObj>
          </a:graphicData>
        </a:graphic>
      </p:graphicFrame>
      <p:graphicFrame>
        <p:nvGraphicFramePr>
          <p:cNvPr id="5" name="4 Objeto"/>
          <p:cNvGraphicFramePr>
            <a:graphicFrameLocks noChangeAspect="1"/>
          </p:cNvGraphicFramePr>
          <p:nvPr/>
        </p:nvGraphicFramePr>
        <p:xfrm>
          <a:off x="5076056" y="2780928"/>
          <a:ext cx="1512168" cy="504056"/>
        </p:xfrm>
        <a:graphic>
          <a:graphicData uri="http://schemas.openxmlformats.org/presentationml/2006/ole">
            <p:oleObj spid="_x0000_s24579" name="Ecuación" r:id="rId4" imgW="596880" imgH="228600" progId="Equation.3">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64704"/>
            <a:ext cx="8229600" cy="5559896"/>
          </a:xfrm>
        </p:spPr>
        <p:txBody>
          <a:bodyPr>
            <a:normAutofit fontScale="85000" lnSpcReduction="20000"/>
          </a:bodyPr>
          <a:lstStyle/>
          <a:p>
            <a:pPr algn="just"/>
            <a:r>
              <a:rPr lang="es-ES" b="1" dirty="0" smtClean="0"/>
              <a:t>En medio básico</a:t>
            </a:r>
            <a:r>
              <a:rPr lang="es-ES" dirty="0" smtClean="0"/>
              <a:t>,</a:t>
            </a:r>
            <a:r>
              <a:rPr lang="es-ES" b="1" dirty="0" smtClean="0"/>
              <a:t> </a:t>
            </a:r>
            <a:r>
              <a:rPr lang="es-ES" dirty="0" smtClean="0"/>
              <a:t>en vez de añadir H</a:t>
            </a:r>
            <a:r>
              <a:rPr lang="es-ES" baseline="30000" dirty="0" smtClean="0"/>
              <a:t>+</a:t>
            </a:r>
            <a:r>
              <a:rPr lang="es-ES" dirty="0" smtClean="0"/>
              <a:t>  en el miembro que corresponda, se añade H</a:t>
            </a:r>
            <a:r>
              <a:rPr lang="es-ES" baseline="-25000" dirty="0" smtClean="0"/>
              <a:t>2</a:t>
            </a:r>
            <a:r>
              <a:rPr lang="es-ES" dirty="0" smtClean="0"/>
              <a:t>O y se añaden en el miembro opuesto tantas especies OH</a:t>
            </a:r>
            <a:r>
              <a:rPr lang="es-ES" baseline="30000" dirty="0" smtClean="0"/>
              <a:t>- </a:t>
            </a:r>
            <a:r>
              <a:rPr lang="es-ES" dirty="0" smtClean="0"/>
              <a:t> como especies H</a:t>
            </a:r>
            <a:r>
              <a:rPr lang="es-ES" baseline="30000" dirty="0" smtClean="0"/>
              <a:t>+</a:t>
            </a:r>
            <a:r>
              <a:rPr lang="es-ES" dirty="0" smtClean="0"/>
              <a:t>  se necesiten</a:t>
            </a:r>
            <a:r>
              <a:rPr lang="es-ES" dirty="0" smtClean="0"/>
              <a:t>. Las moléculas de agua se ponen en el lado donde hay exceso de O.</a:t>
            </a:r>
            <a:endParaRPr lang="es-ES" dirty="0" smtClean="0"/>
          </a:p>
          <a:p>
            <a:r>
              <a:rPr lang="es-ES" dirty="0" smtClean="0"/>
              <a:t>Para nuestra reacción, que tiene lugar en medio ácido: </a:t>
            </a:r>
          </a:p>
          <a:p>
            <a:pPr algn="just">
              <a:buNone/>
            </a:pPr>
            <a:r>
              <a:rPr lang="es-ES" dirty="0" smtClean="0"/>
              <a:t>     </a:t>
            </a:r>
            <a:r>
              <a:rPr lang="es-ES" dirty="0" err="1" smtClean="0"/>
              <a:t>Semirreacción</a:t>
            </a:r>
            <a:r>
              <a:rPr lang="es-ES" dirty="0" smtClean="0"/>
              <a:t> de reducción</a:t>
            </a:r>
            <a:r>
              <a:rPr lang="es-ES" dirty="0" smtClean="0"/>
              <a:t>:</a:t>
            </a:r>
          </a:p>
          <a:p>
            <a:pPr algn="just">
              <a:buNone/>
            </a:pPr>
            <a:endParaRPr lang="es-ES" dirty="0" smtClean="0"/>
          </a:p>
          <a:p>
            <a:pPr>
              <a:buNone/>
            </a:pPr>
            <a:endParaRPr lang="es-ES" dirty="0" smtClean="0"/>
          </a:p>
          <a:p>
            <a:pPr>
              <a:buNone/>
            </a:pPr>
            <a:r>
              <a:rPr lang="es-ES" dirty="0" smtClean="0"/>
              <a:t>     </a:t>
            </a:r>
            <a:r>
              <a:rPr lang="es-ES" dirty="0" err="1" smtClean="0"/>
              <a:t>Semirreacción</a:t>
            </a:r>
            <a:r>
              <a:rPr lang="es-ES" dirty="0" smtClean="0"/>
              <a:t> de oxidación: queda igual.</a:t>
            </a:r>
          </a:p>
          <a:p>
            <a:pPr algn="just">
              <a:buNone/>
            </a:pPr>
            <a:r>
              <a:rPr lang="es-ES" dirty="0" smtClean="0"/>
              <a:t> </a:t>
            </a:r>
            <a:r>
              <a:rPr lang="es-ES" dirty="0" smtClean="0"/>
              <a:t>  5. </a:t>
            </a:r>
            <a:r>
              <a:rPr lang="es-ES" b="1" dirty="0" smtClean="0"/>
              <a:t>Ajuste en carga:</a:t>
            </a:r>
            <a:r>
              <a:rPr lang="es-ES" dirty="0" smtClean="0"/>
              <a:t> en cada </a:t>
            </a:r>
            <a:r>
              <a:rPr lang="es-ES" dirty="0" err="1" smtClean="0"/>
              <a:t>semirreacción</a:t>
            </a:r>
            <a:r>
              <a:rPr lang="es-ES" dirty="0" smtClean="0"/>
              <a:t>, se debe conservar la carga, es decir, debe existir la misma carga negativa, positiva o neutra. Lo conseguiremos mediante la suma o resta  de electrones. Si sumamos, lo haremos a la izquierda en la </a:t>
            </a:r>
            <a:r>
              <a:rPr lang="es-ES" dirty="0" err="1" smtClean="0"/>
              <a:t>semirreacción</a:t>
            </a:r>
            <a:r>
              <a:rPr lang="es-ES" dirty="0" smtClean="0"/>
              <a:t>  de reducción y a la derecha en la </a:t>
            </a:r>
            <a:r>
              <a:rPr lang="es-ES" dirty="0" err="1" smtClean="0"/>
              <a:t>semirreacción</a:t>
            </a:r>
            <a:r>
              <a:rPr lang="es-ES" dirty="0" smtClean="0"/>
              <a:t> de oxidación.</a:t>
            </a:r>
          </a:p>
          <a:p>
            <a:pPr algn="just">
              <a:buNone/>
            </a:pPr>
            <a:r>
              <a:rPr lang="es-ES" dirty="0" smtClean="0"/>
              <a:t>     </a:t>
            </a:r>
            <a:r>
              <a:rPr lang="es-ES" dirty="0" err="1" smtClean="0"/>
              <a:t>Semirreacción</a:t>
            </a:r>
            <a:r>
              <a:rPr lang="es-ES" dirty="0" smtClean="0"/>
              <a:t> de reducción:</a:t>
            </a:r>
          </a:p>
          <a:p>
            <a:pPr>
              <a:buNone/>
            </a:pPr>
            <a:r>
              <a:rPr lang="es-ES" dirty="0" smtClean="0"/>
              <a:t> </a:t>
            </a:r>
            <a:r>
              <a:rPr lang="es-ES" dirty="0" smtClean="0"/>
              <a:t>           </a:t>
            </a:r>
            <a:endParaRPr lang="es-ES" dirty="0" smtClean="0"/>
          </a:p>
          <a:p>
            <a:pPr>
              <a:buNone/>
            </a:pPr>
            <a:r>
              <a:rPr lang="es-ES" dirty="0" smtClean="0"/>
              <a:t> </a:t>
            </a:r>
            <a:endParaRPr lang="es-ES" dirty="0"/>
          </a:p>
        </p:txBody>
      </p:sp>
      <p:graphicFrame>
        <p:nvGraphicFramePr>
          <p:cNvPr id="4" name="3 Objeto"/>
          <p:cNvGraphicFramePr>
            <a:graphicFrameLocks noChangeAspect="1"/>
          </p:cNvGraphicFramePr>
          <p:nvPr/>
        </p:nvGraphicFramePr>
        <p:xfrm>
          <a:off x="2195736" y="2708920"/>
          <a:ext cx="4464496" cy="504056"/>
        </p:xfrm>
        <a:graphic>
          <a:graphicData uri="http://schemas.openxmlformats.org/presentationml/2006/ole">
            <p:oleObj spid="_x0000_s28674" name="Ecuación" r:id="rId3" imgW="1904760" imgH="228600" progId="Equation.3">
              <p:embed/>
            </p:oleObj>
          </a:graphicData>
        </a:graphic>
      </p:graphicFrame>
      <p:graphicFrame>
        <p:nvGraphicFramePr>
          <p:cNvPr id="5" name="4 Objeto"/>
          <p:cNvGraphicFramePr>
            <a:graphicFrameLocks noChangeAspect="1"/>
          </p:cNvGraphicFramePr>
          <p:nvPr/>
        </p:nvGraphicFramePr>
        <p:xfrm>
          <a:off x="2339752" y="5517232"/>
          <a:ext cx="5544616" cy="504056"/>
        </p:xfrm>
        <a:graphic>
          <a:graphicData uri="http://schemas.openxmlformats.org/presentationml/2006/ole">
            <p:oleObj spid="_x0000_s28675" name="Ecuación" r:id="rId4" imgW="2247840" imgH="228600" progId="Equation.3">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6712"/>
            <a:ext cx="8229600" cy="5487888"/>
          </a:xfrm>
        </p:spPr>
        <p:txBody>
          <a:bodyPr/>
          <a:lstStyle/>
          <a:p>
            <a:r>
              <a:rPr lang="es-ES" dirty="0" err="1" smtClean="0"/>
              <a:t>Semirreacción</a:t>
            </a:r>
            <a:r>
              <a:rPr lang="es-ES" dirty="0" smtClean="0"/>
              <a:t> de oxidación:</a:t>
            </a:r>
          </a:p>
          <a:p>
            <a:pPr algn="just">
              <a:buNone/>
            </a:pPr>
            <a:r>
              <a:rPr lang="es-ES" dirty="0" smtClean="0"/>
              <a:t> </a:t>
            </a:r>
            <a:r>
              <a:rPr lang="es-ES" dirty="0" smtClean="0"/>
              <a:t>  6.   Igualamos el número de electrones en ambos procesos y las sumamos. De esta forma obtenemos la </a:t>
            </a:r>
            <a:r>
              <a:rPr lang="es-ES" b="1" dirty="0" smtClean="0"/>
              <a:t>ecuación iónica ajustada</a:t>
            </a:r>
            <a:r>
              <a:rPr lang="es-ES" dirty="0" smtClean="0"/>
              <a:t>. Se habrán anulado los electrones de ambos miembros y se eliminan o simplifican las moléculas de agua y las especies H</a:t>
            </a:r>
            <a:r>
              <a:rPr lang="es-ES" baseline="30000" dirty="0" smtClean="0"/>
              <a:t>+</a:t>
            </a:r>
            <a:r>
              <a:rPr lang="es-ES" dirty="0" smtClean="0"/>
              <a:t> y OH</a:t>
            </a:r>
            <a:r>
              <a:rPr lang="es-ES" baseline="30000" dirty="0" smtClean="0"/>
              <a:t>-</a:t>
            </a:r>
            <a:r>
              <a:rPr lang="es-ES" dirty="0" smtClean="0"/>
              <a:t> cuando aparecen en ambos miembros.</a:t>
            </a:r>
          </a:p>
          <a:p>
            <a:pPr algn="just">
              <a:buNone/>
            </a:pPr>
            <a:r>
              <a:rPr lang="es-ES" dirty="0" smtClean="0"/>
              <a:t> </a:t>
            </a:r>
            <a:r>
              <a:rPr lang="es-ES" dirty="0" smtClean="0"/>
              <a:t>    En nuestro caso:</a:t>
            </a:r>
          </a:p>
          <a:p>
            <a:pPr algn="just">
              <a:buNone/>
            </a:pPr>
            <a:r>
              <a:rPr lang="es-ES" dirty="0" smtClean="0"/>
              <a:t> 2x(</a:t>
            </a:r>
            <a:r>
              <a:rPr lang="es-ES" dirty="0" err="1" smtClean="0"/>
              <a:t>semirreacción</a:t>
            </a:r>
            <a:r>
              <a:rPr lang="es-ES" dirty="0" smtClean="0"/>
              <a:t> de reducción)+5x(</a:t>
            </a:r>
            <a:r>
              <a:rPr lang="es-ES" dirty="0" err="1" smtClean="0"/>
              <a:t>semirreacción</a:t>
            </a:r>
            <a:r>
              <a:rPr lang="es-ES" dirty="0" smtClean="0"/>
              <a:t> de oxidación):</a:t>
            </a:r>
          </a:p>
          <a:p>
            <a:pPr algn="just">
              <a:buNone/>
            </a:pPr>
            <a:endParaRPr lang="es-ES" dirty="0" smtClean="0"/>
          </a:p>
          <a:p>
            <a:pPr algn="just">
              <a:buNone/>
            </a:pPr>
            <a:endParaRPr lang="es-ES" dirty="0"/>
          </a:p>
        </p:txBody>
      </p:sp>
      <p:graphicFrame>
        <p:nvGraphicFramePr>
          <p:cNvPr id="4" name="3 Objeto"/>
          <p:cNvGraphicFramePr>
            <a:graphicFrameLocks noChangeAspect="1"/>
          </p:cNvGraphicFramePr>
          <p:nvPr/>
        </p:nvGraphicFramePr>
        <p:xfrm>
          <a:off x="4860032" y="908720"/>
          <a:ext cx="1944216" cy="444624"/>
        </p:xfrm>
        <a:graphic>
          <a:graphicData uri="http://schemas.openxmlformats.org/presentationml/2006/ole">
            <p:oleObj spid="_x0000_s29698" name="Ecuación" r:id="rId3" imgW="952200" imgH="228600" progId="Equation.3">
              <p:embed/>
            </p:oleObj>
          </a:graphicData>
        </a:graphic>
      </p:graphicFrame>
      <p:graphicFrame>
        <p:nvGraphicFramePr>
          <p:cNvPr id="5" name="4 Objeto"/>
          <p:cNvGraphicFramePr>
            <a:graphicFrameLocks noChangeAspect="1"/>
          </p:cNvGraphicFramePr>
          <p:nvPr/>
        </p:nvGraphicFramePr>
        <p:xfrm>
          <a:off x="683568" y="5157192"/>
          <a:ext cx="7776864" cy="444624"/>
        </p:xfrm>
        <a:graphic>
          <a:graphicData uri="http://schemas.openxmlformats.org/presentationml/2006/ole">
            <p:oleObj spid="_x0000_s29699" name="Ecuación" r:id="rId4" imgW="3682800" imgH="228600" progId="Equation.3">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08720"/>
            <a:ext cx="8229600" cy="5415880"/>
          </a:xfrm>
        </p:spPr>
        <p:txBody>
          <a:bodyPr>
            <a:normAutofit fontScale="92500"/>
          </a:bodyPr>
          <a:lstStyle/>
          <a:p>
            <a:pPr algn="just"/>
            <a:r>
              <a:rPr lang="es-ES" b="1" dirty="0" smtClean="0"/>
              <a:t>7. Obtención de la ecuación molecular ajustada.</a:t>
            </a:r>
            <a:r>
              <a:rPr lang="es-ES" dirty="0" smtClean="0"/>
              <a:t> Reemplazamos las especies iónicas de la ecuación anterior por las especies moleculares que intervienen en el proceso, manteniendo los coeficientes </a:t>
            </a:r>
            <a:r>
              <a:rPr lang="es-ES" dirty="0" err="1" smtClean="0"/>
              <a:t>estequiométricos</a:t>
            </a:r>
            <a:r>
              <a:rPr lang="es-ES" dirty="0" smtClean="0"/>
              <a:t> obtenidos y teniendo en cuanta las siguientes consideraciones:</a:t>
            </a:r>
          </a:p>
          <a:p>
            <a:pPr algn="just"/>
            <a:r>
              <a:rPr lang="es-ES" dirty="0" smtClean="0"/>
              <a:t>Colocamos las moléculas de ácido necesarias para obtener el número correcto de H</a:t>
            </a:r>
            <a:r>
              <a:rPr lang="es-ES" baseline="30000" dirty="0" smtClean="0"/>
              <a:t>+</a:t>
            </a:r>
            <a:r>
              <a:rPr lang="es-ES" dirty="0" smtClean="0"/>
              <a:t>.</a:t>
            </a:r>
          </a:p>
          <a:p>
            <a:pPr algn="just"/>
            <a:r>
              <a:rPr lang="es-ES" dirty="0" smtClean="0"/>
              <a:t>Añadimos y ajustamos (por tanteo) los iones espectadores (aquellos que no han intervenido en las </a:t>
            </a:r>
            <a:r>
              <a:rPr lang="es-ES" dirty="0" err="1" smtClean="0"/>
              <a:t>semirreacciones</a:t>
            </a:r>
            <a:r>
              <a:rPr lang="es-ES" dirty="0" smtClean="0"/>
              <a:t> anteriores por no haber experimentado variación en el </a:t>
            </a:r>
            <a:r>
              <a:rPr lang="es-ES" dirty="0" err="1" smtClean="0"/>
              <a:t>n.o</a:t>
            </a:r>
            <a:r>
              <a:rPr lang="es-ES" dirty="0" smtClean="0"/>
              <a:t>).</a:t>
            </a:r>
          </a:p>
          <a:p>
            <a:pPr algn="just"/>
            <a:r>
              <a:rPr lang="es-ES" dirty="0" smtClean="0"/>
              <a:t>Comprobamos que la reacción no se ha desajustado al añadir los iones espectadores. Si se ha desajustado, realizamos un ajuste final por tanteo.</a:t>
            </a:r>
            <a:endParaRPr lang="es-E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r>
              <a:rPr lang="es-ES" dirty="0" smtClean="0"/>
              <a:t>Reacción inicial:</a:t>
            </a:r>
          </a:p>
          <a:p>
            <a:endParaRPr lang="es-ES" dirty="0" smtClean="0"/>
          </a:p>
          <a:p>
            <a:endParaRPr lang="es-ES" dirty="0" smtClean="0"/>
          </a:p>
          <a:p>
            <a:r>
              <a:rPr lang="es-ES" dirty="0" smtClean="0"/>
              <a:t>Reacción iónica ajustada:</a:t>
            </a:r>
          </a:p>
          <a:p>
            <a:endParaRPr lang="es-ES" dirty="0" smtClean="0"/>
          </a:p>
          <a:p>
            <a:endParaRPr lang="es-ES" dirty="0" smtClean="0"/>
          </a:p>
          <a:p>
            <a:r>
              <a:rPr lang="es-ES" dirty="0" smtClean="0"/>
              <a:t>Reacción molecular ajustada:</a:t>
            </a:r>
          </a:p>
          <a:p>
            <a:endParaRPr lang="es-ES" dirty="0" smtClean="0"/>
          </a:p>
          <a:p>
            <a:endParaRPr lang="es-ES" dirty="0" smtClean="0"/>
          </a:p>
          <a:p>
            <a:pPr>
              <a:buNone/>
            </a:pPr>
            <a:r>
              <a:rPr lang="es-ES" dirty="0" smtClean="0"/>
              <a:t> </a:t>
            </a:r>
            <a:r>
              <a:rPr lang="es-ES" dirty="0" smtClean="0"/>
              <a:t>                                                                                    Tanteo</a:t>
            </a:r>
          </a:p>
          <a:p>
            <a:endParaRPr lang="es-ES" dirty="0" smtClean="0"/>
          </a:p>
          <a:p>
            <a:endParaRPr lang="es-ES" dirty="0" smtClean="0"/>
          </a:p>
          <a:p>
            <a:pPr>
              <a:buNone/>
            </a:pPr>
            <a:endParaRPr lang="es-ES" dirty="0" smtClean="0"/>
          </a:p>
          <a:p>
            <a:pPr>
              <a:buNone/>
            </a:pPr>
            <a:endParaRPr lang="es-ES" dirty="0"/>
          </a:p>
        </p:txBody>
      </p:sp>
      <p:graphicFrame>
        <p:nvGraphicFramePr>
          <p:cNvPr id="4" name="3 Objeto"/>
          <p:cNvGraphicFramePr>
            <a:graphicFrameLocks noChangeAspect="1"/>
          </p:cNvGraphicFramePr>
          <p:nvPr/>
        </p:nvGraphicFramePr>
        <p:xfrm>
          <a:off x="827584" y="1700808"/>
          <a:ext cx="7488832" cy="504056"/>
        </p:xfrm>
        <a:graphic>
          <a:graphicData uri="http://schemas.openxmlformats.org/presentationml/2006/ole">
            <p:oleObj spid="_x0000_s30722" name="Ecuación" r:id="rId3" imgW="3288960" imgH="215640" progId="Equation.3">
              <p:embed/>
            </p:oleObj>
          </a:graphicData>
        </a:graphic>
      </p:graphicFrame>
      <p:graphicFrame>
        <p:nvGraphicFramePr>
          <p:cNvPr id="5" name="4 Objeto"/>
          <p:cNvGraphicFramePr>
            <a:graphicFrameLocks noChangeAspect="1"/>
          </p:cNvGraphicFramePr>
          <p:nvPr/>
        </p:nvGraphicFramePr>
        <p:xfrm>
          <a:off x="1115616" y="3140968"/>
          <a:ext cx="6984776" cy="504056"/>
        </p:xfrm>
        <a:graphic>
          <a:graphicData uri="http://schemas.openxmlformats.org/presentationml/2006/ole">
            <p:oleObj spid="_x0000_s30723" name="Ecuación" r:id="rId4" imgW="2869920" imgH="228600" progId="Equation.3">
              <p:embed/>
            </p:oleObj>
          </a:graphicData>
        </a:graphic>
      </p:graphicFrame>
      <p:graphicFrame>
        <p:nvGraphicFramePr>
          <p:cNvPr id="6" name="5 Objeto"/>
          <p:cNvGraphicFramePr>
            <a:graphicFrameLocks noChangeAspect="1"/>
          </p:cNvGraphicFramePr>
          <p:nvPr/>
        </p:nvGraphicFramePr>
        <p:xfrm>
          <a:off x="323528" y="4581128"/>
          <a:ext cx="8640960" cy="504056"/>
        </p:xfrm>
        <a:graphic>
          <a:graphicData uri="http://schemas.openxmlformats.org/presentationml/2006/ole">
            <p:oleObj spid="_x0000_s30724" name="Ecuación" r:id="rId5" imgW="3873240" imgH="215640" progId="Equation.3">
              <p:embed/>
            </p:oleObj>
          </a:graphicData>
        </a:graphic>
      </p:graphicFrame>
      <p:cxnSp>
        <p:nvCxnSpPr>
          <p:cNvPr id="9" name="8 Conector recto de flecha"/>
          <p:cNvCxnSpPr/>
          <p:nvPr/>
        </p:nvCxnSpPr>
        <p:spPr>
          <a:xfrm>
            <a:off x="8316416" y="5013176"/>
            <a:ext cx="0" cy="7200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648072"/>
          </a:xfrm>
        </p:spPr>
        <p:txBody>
          <a:bodyPr>
            <a:normAutofit fontScale="90000"/>
          </a:bodyPr>
          <a:lstStyle/>
          <a:p>
            <a:r>
              <a:rPr lang="es-ES" sz="4000" dirty="0" smtClean="0"/>
              <a:t>CONCEPTO DE OXIDACIÓN-REDUCCIÓN</a:t>
            </a:r>
            <a:endParaRPr lang="es-ES" sz="4000" dirty="0"/>
          </a:p>
        </p:txBody>
      </p:sp>
      <p:sp>
        <p:nvSpPr>
          <p:cNvPr id="3" name="2 Marcador de contenido"/>
          <p:cNvSpPr>
            <a:spLocks noGrp="1"/>
          </p:cNvSpPr>
          <p:nvPr>
            <p:ph idx="1"/>
          </p:nvPr>
        </p:nvSpPr>
        <p:spPr>
          <a:xfrm>
            <a:off x="457200" y="1772816"/>
            <a:ext cx="8229600" cy="4551784"/>
          </a:xfrm>
        </p:spPr>
        <p:txBody>
          <a:bodyPr/>
          <a:lstStyle/>
          <a:p>
            <a:pPr algn="just"/>
            <a:r>
              <a:rPr lang="es-ES" dirty="0" smtClean="0"/>
              <a:t>El concepto electrónico de oxidación-reducción (o </a:t>
            </a:r>
            <a:r>
              <a:rPr lang="es-ES" dirty="0" err="1" smtClean="0"/>
              <a:t>rédox</a:t>
            </a:r>
            <a:r>
              <a:rPr lang="es-ES" dirty="0" smtClean="0"/>
              <a:t>) considera que un proceso es de oxidación-reducción cuando </a:t>
            </a:r>
            <a:r>
              <a:rPr lang="es-ES" b="1" dirty="0" smtClean="0"/>
              <a:t>transcurre con transferencia de electrones</a:t>
            </a:r>
            <a:r>
              <a:rPr lang="es-ES" dirty="0" smtClean="0"/>
              <a:t> de unas especies químicas a otras, entendiendo por especies químicas tanto moléculas, átomos o iones.</a:t>
            </a:r>
          </a:p>
          <a:p>
            <a:pPr algn="just"/>
            <a:r>
              <a:rPr lang="es-ES" b="1" dirty="0" smtClean="0"/>
              <a:t>Oxidación: </a:t>
            </a:r>
            <a:r>
              <a:rPr lang="es-ES" dirty="0" smtClean="0"/>
              <a:t>Proceso mediante el cual una sustancia (</a:t>
            </a:r>
            <a:r>
              <a:rPr lang="es-ES" b="1" dirty="0" smtClean="0"/>
              <a:t>agente reductor) </a:t>
            </a:r>
            <a:r>
              <a:rPr lang="es-ES" dirty="0" smtClean="0"/>
              <a:t>pierde electrones.</a:t>
            </a:r>
          </a:p>
          <a:p>
            <a:pPr algn="just"/>
            <a:r>
              <a:rPr lang="es-ES" b="1" dirty="0" smtClean="0"/>
              <a:t>Reducción: </a:t>
            </a:r>
            <a:r>
              <a:rPr lang="es-ES" dirty="0" smtClean="0"/>
              <a:t>Proceso mediante el cual una sustancia (</a:t>
            </a:r>
            <a:r>
              <a:rPr lang="es-ES" b="1" dirty="0" smtClean="0"/>
              <a:t>agente oxidante)</a:t>
            </a:r>
            <a:r>
              <a:rPr lang="es-ES" dirty="0" smtClean="0"/>
              <a:t> gana electrones.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
          </a:p>
        </p:txBody>
      </p:sp>
      <p:sp>
        <p:nvSpPr>
          <p:cNvPr id="3" name="2 Marcador de contenido"/>
          <p:cNvSpPr>
            <a:spLocks noGrp="1"/>
          </p:cNvSpPr>
          <p:nvPr>
            <p:ph idx="1"/>
          </p:nvPr>
        </p:nvSpPr>
        <p:spPr/>
        <p:txBody>
          <a:bodyPr/>
          <a:lstStyle/>
          <a:p>
            <a:endParaRPr lang="es-E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20688"/>
            <a:ext cx="8229600" cy="5703912"/>
          </a:xfrm>
        </p:spPr>
        <p:txBody>
          <a:bodyPr>
            <a:normAutofit/>
          </a:bodyPr>
          <a:lstStyle/>
          <a:p>
            <a:pPr algn="just"/>
            <a:r>
              <a:rPr lang="es-ES" dirty="0" smtClean="0"/>
              <a:t>Ambos procesos se producen siempre de forma simultánea, puesto que si una especie química pierde electrones, otra ha de ganarlos y viceversa, estableciéndose un </a:t>
            </a:r>
            <a:r>
              <a:rPr lang="es-ES" b="1" dirty="0" smtClean="0"/>
              <a:t>equilibrio de oxidación-reducción o equilibrio </a:t>
            </a:r>
            <a:r>
              <a:rPr lang="es-ES" b="1" dirty="0" err="1" smtClean="0"/>
              <a:t>rédox</a:t>
            </a:r>
            <a:r>
              <a:rPr lang="es-ES" b="1" dirty="0" smtClean="0"/>
              <a:t>.</a:t>
            </a:r>
          </a:p>
          <a:p>
            <a:pPr algn="just"/>
            <a:r>
              <a:rPr lang="es-ES" dirty="0" smtClean="0"/>
              <a:t>Por lo tanto, una reacción de oxidación-reducción, es aquella en la que un agente reductor se oxida al ceder electrones y un agente oxidante se reduce al aceptarlos.</a:t>
            </a:r>
          </a:p>
          <a:p>
            <a:pPr algn="just"/>
            <a:r>
              <a:rPr lang="es-ES" dirty="0" smtClean="0"/>
              <a:t>Como regla nemotécnica: oxidante=mangante (de electrones), reductor=perdedor (de electrones).</a:t>
            </a:r>
          </a:p>
          <a:p>
            <a:pPr algn="just"/>
            <a:r>
              <a:rPr lang="es-ES" dirty="0" smtClean="0"/>
              <a:t>El agente oxidante, es el que favorece la oxidación de la otra especie, y por lo tanto capta electrones. El agente oxidante al captar electrones, se reduce.</a:t>
            </a:r>
            <a:endParaRPr lang="es-E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lstStyle/>
          <a:p>
            <a:pPr algn="just"/>
            <a:r>
              <a:rPr lang="es-ES" dirty="0" smtClean="0"/>
              <a:t>Agente reductor, es el que favorece la reducción de otra especie, y por lo tanto le cede electrones. Por lo tanto, el reductor al ceder electrones se oxida.</a:t>
            </a:r>
          </a:p>
          <a:p>
            <a:pPr algn="just"/>
            <a:r>
              <a:rPr lang="es-ES" dirty="0" smtClean="0"/>
              <a:t>El equilibrio </a:t>
            </a:r>
            <a:r>
              <a:rPr lang="es-ES" dirty="0" err="1" smtClean="0"/>
              <a:t>rédox</a:t>
            </a:r>
            <a:r>
              <a:rPr lang="es-ES" dirty="0" smtClean="0"/>
              <a:t> se establece de la forma siguiente:</a:t>
            </a:r>
          </a:p>
          <a:p>
            <a:pPr algn="just">
              <a:buNone/>
            </a:pPr>
            <a:endParaRPr lang="es-ES" dirty="0" smtClean="0"/>
          </a:p>
          <a:p>
            <a:pPr algn="ctr">
              <a:buNone/>
            </a:pPr>
            <a:r>
              <a:rPr lang="es-ES" dirty="0" smtClean="0"/>
              <a:t>Oxidante1+Reductor2=Reductor1+oxidante2</a:t>
            </a:r>
            <a:endParaRPr lang="es-E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276640"/>
          </a:xfrm>
        </p:spPr>
        <p:txBody>
          <a:bodyPr>
            <a:normAutofit fontScale="90000"/>
          </a:bodyPr>
          <a:lstStyle/>
          <a:p>
            <a:pPr algn="ctr"/>
            <a:r>
              <a:rPr lang="es-ES" dirty="0" smtClean="0"/>
              <a:t>Estados de oxidación</a:t>
            </a:r>
            <a:endParaRPr lang="es-ES" dirty="0"/>
          </a:p>
        </p:txBody>
      </p:sp>
      <p:sp>
        <p:nvSpPr>
          <p:cNvPr id="3" name="2 Marcador de contenido"/>
          <p:cNvSpPr>
            <a:spLocks noGrp="1"/>
          </p:cNvSpPr>
          <p:nvPr>
            <p:ph idx="1"/>
          </p:nvPr>
        </p:nvSpPr>
        <p:spPr>
          <a:xfrm>
            <a:off x="457200" y="1052736"/>
            <a:ext cx="8229600" cy="5271864"/>
          </a:xfrm>
        </p:spPr>
        <p:txBody>
          <a:bodyPr>
            <a:normAutofit lnSpcReduction="10000"/>
          </a:bodyPr>
          <a:lstStyle/>
          <a:p>
            <a:pPr algn="just"/>
            <a:r>
              <a:rPr lang="es-ES" dirty="0" smtClean="0"/>
              <a:t>La pérdida o ganancia de electrones en los procesos </a:t>
            </a:r>
            <a:r>
              <a:rPr lang="es-ES" dirty="0" err="1" smtClean="0"/>
              <a:t>rédox</a:t>
            </a:r>
            <a:r>
              <a:rPr lang="es-ES" dirty="0" smtClean="0"/>
              <a:t> está relacionada con cambios en el llamado número o estado de oxidación.</a:t>
            </a:r>
          </a:p>
          <a:p>
            <a:pPr algn="just"/>
            <a:r>
              <a:rPr lang="es-ES" dirty="0" smtClean="0"/>
              <a:t>El </a:t>
            </a:r>
            <a:r>
              <a:rPr lang="es-ES" b="1" dirty="0" smtClean="0"/>
              <a:t>número de oxidación (</a:t>
            </a:r>
            <a:r>
              <a:rPr lang="es-ES" b="1" dirty="0" err="1" smtClean="0"/>
              <a:t>n.o.</a:t>
            </a:r>
            <a:r>
              <a:rPr lang="es-ES" b="1" dirty="0" smtClean="0"/>
              <a:t>)</a:t>
            </a:r>
            <a:r>
              <a:rPr lang="es-ES" dirty="0" smtClean="0"/>
              <a:t> corresponde al número de cargas eléctricas que tendría este átomo si los electrones del enlace covalente se asignasen al átomo más electronegativo.</a:t>
            </a:r>
          </a:p>
          <a:p>
            <a:pPr algn="just"/>
            <a:r>
              <a:rPr lang="es-ES" b="1" dirty="0" smtClean="0"/>
              <a:t>La variación del número de oxidación permite identificar los elementos que se oxidan o reducen:</a:t>
            </a:r>
            <a:endParaRPr lang="es-ES" dirty="0" smtClean="0"/>
          </a:p>
          <a:p>
            <a:pPr algn="just"/>
            <a:r>
              <a:rPr lang="es-ES" dirty="0" smtClean="0"/>
              <a:t>Los elementos que muestran un aumento en su número de oxidación se han oxidado.</a:t>
            </a:r>
          </a:p>
          <a:p>
            <a:pPr algn="just"/>
            <a:r>
              <a:rPr lang="es-ES" dirty="0" smtClean="0"/>
              <a:t>Los elementos que muestran una disminución en el </a:t>
            </a:r>
            <a:r>
              <a:rPr lang="es-ES" dirty="0" err="1" smtClean="0"/>
              <a:t>n.o.</a:t>
            </a:r>
            <a:r>
              <a:rPr lang="es-ES" dirty="0" smtClean="0"/>
              <a:t> se han reducido.</a:t>
            </a:r>
            <a:endParaRPr lang="es-E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404664"/>
            <a:ext cx="8229600" cy="576064"/>
          </a:xfrm>
        </p:spPr>
        <p:txBody>
          <a:bodyPr>
            <a:normAutofit fontScale="90000"/>
          </a:bodyPr>
          <a:lstStyle/>
          <a:p>
            <a:r>
              <a:rPr lang="es-ES" sz="3600" dirty="0" smtClean="0"/>
              <a:t>Reglas para asignar números de oxidación</a:t>
            </a:r>
            <a:endParaRPr lang="es-ES" sz="3600" dirty="0"/>
          </a:p>
        </p:txBody>
      </p:sp>
      <p:sp>
        <p:nvSpPr>
          <p:cNvPr id="3" name="2 Marcador de contenido"/>
          <p:cNvSpPr>
            <a:spLocks noGrp="1"/>
          </p:cNvSpPr>
          <p:nvPr>
            <p:ph idx="1"/>
          </p:nvPr>
        </p:nvSpPr>
        <p:spPr>
          <a:xfrm>
            <a:off x="457200" y="1052736"/>
            <a:ext cx="8229600" cy="5271864"/>
          </a:xfrm>
        </p:spPr>
        <p:txBody>
          <a:bodyPr/>
          <a:lstStyle/>
          <a:p>
            <a:pPr marL="514350" indent="-514350" algn="just">
              <a:buNone/>
            </a:pPr>
            <a:r>
              <a:rPr lang="es-ES" dirty="0" smtClean="0"/>
              <a:t>   1. El número de oxidación de cualquier elemento en su estado  fundamental es cero. Ejemplos: Na, Be, Ca, O</a:t>
            </a:r>
            <a:r>
              <a:rPr lang="es-ES" baseline="-25000" dirty="0" smtClean="0"/>
              <a:t>2</a:t>
            </a:r>
            <a:r>
              <a:rPr lang="es-ES" dirty="0" smtClean="0"/>
              <a:t>, N</a:t>
            </a:r>
            <a:r>
              <a:rPr lang="es-ES" baseline="-25000" dirty="0" smtClean="0"/>
              <a:t>2</a:t>
            </a:r>
            <a:r>
              <a:rPr lang="es-ES" dirty="0" smtClean="0"/>
              <a:t>, H</a:t>
            </a:r>
            <a:r>
              <a:rPr lang="es-ES" baseline="-25000" dirty="0" smtClean="0"/>
              <a:t>2</a:t>
            </a:r>
            <a:r>
              <a:rPr lang="es-ES" dirty="0" smtClean="0"/>
              <a:t>, Cl</a:t>
            </a:r>
            <a:r>
              <a:rPr lang="es-ES" baseline="-25000" dirty="0" smtClean="0"/>
              <a:t>2</a:t>
            </a:r>
            <a:r>
              <a:rPr lang="es-ES" dirty="0" smtClean="0"/>
              <a:t>, P</a:t>
            </a:r>
            <a:r>
              <a:rPr lang="es-ES" baseline="-25000" dirty="0" smtClean="0"/>
              <a:t>4</a:t>
            </a:r>
            <a:r>
              <a:rPr lang="es-ES" dirty="0" smtClean="0"/>
              <a:t>   </a:t>
            </a:r>
            <a:r>
              <a:rPr lang="es-ES" dirty="0" err="1" smtClean="0"/>
              <a:t>n.o.</a:t>
            </a:r>
            <a:r>
              <a:rPr lang="es-ES" dirty="0" smtClean="0"/>
              <a:t>=0</a:t>
            </a:r>
          </a:p>
          <a:p>
            <a:pPr marL="514350" indent="-514350" algn="just">
              <a:buNone/>
            </a:pPr>
            <a:r>
              <a:rPr lang="es-ES" dirty="0" smtClean="0"/>
              <a:t>    2. El hidrógeno, cuando se encuentra combinado, tiene </a:t>
            </a:r>
            <a:r>
              <a:rPr lang="es-ES" dirty="0" err="1" smtClean="0"/>
              <a:t>n.o</a:t>
            </a:r>
            <a:r>
              <a:rPr lang="es-ES" dirty="0" smtClean="0"/>
              <a:t> +1, excepto en los hidruros metálicos que es -1.</a:t>
            </a:r>
          </a:p>
          <a:p>
            <a:pPr marL="514350" indent="-514350" algn="just">
              <a:buNone/>
            </a:pPr>
            <a:r>
              <a:rPr lang="es-ES" dirty="0" smtClean="0"/>
              <a:t>    3. El oxígeno, cuando está combinado, tiene número de oxidación -2, excepto en los peróxidos que es -1 y cuando se combina con el flúor que es +2.</a:t>
            </a:r>
          </a:p>
          <a:p>
            <a:pPr marL="514350" indent="-514350" algn="just">
              <a:buNone/>
            </a:pPr>
            <a:r>
              <a:rPr lang="es-ES" dirty="0" smtClean="0"/>
              <a:t>    4. El </a:t>
            </a:r>
            <a:r>
              <a:rPr lang="es-ES" dirty="0" err="1" smtClean="0"/>
              <a:t>n.o.</a:t>
            </a:r>
            <a:r>
              <a:rPr lang="es-ES" dirty="0" smtClean="0"/>
              <a:t> de los metales es igual a su valencia iónica con carga positiva. Así, los metales de los grupos 1 y 2 tienen </a:t>
            </a:r>
            <a:r>
              <a:rPr lang="es-ES" dirty="0" err="1" smtClean="0"/>
              <a:t>n.o</a:t>
            </a:r>
            <a:r>
              <a:rPr lang="es-ES" dirty="0" smtClean="0"/>
              <a:t>, +1 y +2, respectivamente.</a:t>
            </a:r>
            <a:endParaRPr lang="es-E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631904"/>
          </a:xfrm>
        </p:spPr>
        <p:txBody>
          <a:bodyPr>
            <a:normAutofit fontScale="92500"/>
          </a:bodyPr>
          <a:lstStyle/>
          <a:p>
            <a:pPr>
              <a:buNone/>
            </a:pPr>
            <a:r>
              <a:rPr lang="es-ES" dirty="0" smtClean="0"/>
              <a:t>5. Los elementos del grupo 17, en los haluros, tienen el </a:t>
            </a:r>
            <a:r>
              <a:rPr lang="es-ES" dirty="0" err="1" smtClean="0"/>
              <a:t>n.o.</a:t>
            </a:r>
            <a:r>
              <a:rPr lang="es-ES" dirty="0" smtClean="0"/>
              <a:t> -1.</a:t>
            </a:r>
          </a:p>
          <a:p>
            <a:pPr>
              <a:buNone/>
            </a:pPr>
            <a:r>
              <a:rPr lang="es-ES" dirty="0" smtClean="0"/>
              <a:t>6. En los iones monoatómicos, el </a:t>
            </a:r>
            <a:r>
              <a:rPr lang="es-ES" dirty="0" err="1" smtClean="0"/>
              <a:t>n.o.</a:t>
            </a:r>
            <a:r>
              <a:rPr lang="es-ES" dirty="0" smtClean="0"/>
              <a:t> coincide con la carga del ion. </a:t>
            </a:r>
            <a:r>
              <a:rPr lang="es-ES" dirty="0" err="1" smtClean="0"/>
              <a:t>Ej</a:t>
            </a:r>
            <a:r>
              <a:rPr lang="es-ES" dirty="0" smtClean="0"/>
              <a:t>: Na</a:t>
            </a:r>
            <a:r>
              <a:rPr lang="es-ES" baseline="30000" dirty="0" smtClean="0"/>
              <a:t>+</a:t>
            </a:r>
            <a:r>
              <a:rPr lang="es-ES" dirty="0" smtClean="0"/>
              <a:t> </a:t>
            </a:r>
            <a:r>
              <a:rPr lang="es-ES" dirty="0" err="1" smtClean="0"/>
              <a:t>n.o.</a:t>
            </a:r>
            <a:r>
              <a:rPr lang="es-ES" dirty="0" smtClean="0"/>
              <a:t> =+1 ;Mg</a:t>
            </a:r>
            <a:r>
              <a:rPr lang="es-ES" baseline="30000" dirty="0" smtClean="0"/>
              <a:t>2+</a:t>
            </a:r>
            <a:r>
              <a:rPr lang="es-ES" dirty="0" smtClean="0"/>
              <a:t> </a:t>
            </a:r>
            <a:r>
              <a:rPr lang="es-ES" dirty="0" err="1" smtClean="0"/>
              <a:t>n.o.</a:t>
            </a:r>
            <a:r>
              <a:rPr lang="es-ES" dirty="0" smtClean="0"/>
              <a:t>=+2; S</a:t>
            </a:r>
            <a:r>
              <a:rPr lang="es-ES" baseline="30000" dirty="0" smtClean="0"/>
              <a:t>2-</a:t>
            </a:r>
            <a:r>
              <a:rPr lang="es-ES" dirty="0" smtClean="0"/>
              <a:t> </a:t>
            </a:r>
            <a:r>
              <a:rPr lang="es-ES" dirty="0" err="1" smtClean="0"/>
              <a:t>n.o.</a:t>
            </a:r>
            <a:r>
              <a:rPr lang="es-ES" dirty="0" smtClean="0"/>
              <a:t>=-2</a:t>
            </a:r>
          </a:p>
          <a:p>
            <a:pPr algn="just">
              <a:buNone/>
            </a:pPr>
            <a:r>
              <a:rPr lang="es-ES" dirty="0" smtClean="0"/>
              <a:t>7. En un compuesto neutro, la suma algebraica de los números de oxidación multiplicadas por los correspondientes subíndices debe ser cero. </a:t>
            </a:r>
            <a:r>
              <a:rPr lang="es-ES" dirty="0" err="1" smtClean="0"/>
              <a:t>Ej</a:t>
            </a:r>
            <a:r>
              <a:rPr lang="es-ES" dirty="0" smtClean="0"/>
              <a:t>: H</a:t>
            </a:r>
            <a:r>
              <a:rPr lang="es-ES" baseline="-25000" dirty="0" smtClean="0"/>
              <a:t>2</a:t>
            </a:r>
            <a:r>
              <a:rPr lang="es-ES" dirty="0" smtClean="0"/>
              <a:t>SO</a:t>
            </a:r>
            <a:r>
              <a:rPr lang="es-ES" baseline="-25000" dirty="0" smtClean="0"/>
              <a:t>4</a:t>
            </a:r>
            <a:r>
              <a:rPr lang="es-ES" dirty="0" smtClean="0"/>
              <a:t> +1x2+6x1-2x4=0.</a:t>
            </a:r>
          </a:p>
          <a:p>
            <a:pPr algn="just">
              <a:buNone/>
            </a:pPr>
            <a:r>
              <a:rPr lang="es-ES" dirty="0" smtClean="0"/>
              <a:t>8. En iones </a:t>
            </a:r>
            <a:r>
              <a:rPr lang="es-ES" dirty="0" err="1" smtClean="0"/>
              <a:t>poliatómicos</a:t>
            </a:r>
            <a:r>
              <a:rPr lang="es-ES" dirty="0" smtClean="0"/>
              <a:t>, dicha suma algebraica debe coincidir con la carga del ion. </a:t>
            </a:r>
            <a:r>
              <a:rPr lang="es-ES" dirty="0" err="1" smtClean="0"/>
              <a:t>Ej</a:t>
            </a:r>
            <a:r>
              <a:rPr lang="es-ES" dirty="0" smtClean="0"/>
              <a:t>: MnO</a:t>
            </a:r>
            <a:r>
              <a:rPr lang="es-ES" baseline="-25000" dirty="0" smtClean="0"/>
              <a:t>4</a:t>
            </a:r>
            <a:r>
              <a:rPr lang="es-ES" baseline="30000" dirty="0" smtClean="0"/>
              <a:t>-  </a:t>
            </a:r>
            <a:r>
              <a:rPr lang="es-ES" dirty="0" smtClean="0"/>
              <a:t>7x1-2x4=-1.</a:t>
            </a:r>
          </a:p>
          <a:p>
            <a:pPr algn="just">
              <a:buNone/>
            </a:pPr>
            <a:r>
              <a:rPr lang="es-ES" dirty="0" smtClean="0"/>
              <a:t>9. En los compuestos covalentes, como los pares electrónicos están compartidos, se asigna un número de oxidación negativo al más electronegativo y positivo al menos electronegativo con valores coincidentes con su valencia. Así: CO</a:t>
            </a:r>
            <a:r>
              <a:rPr lang="es-ES" baseline="-25000" dirty="0" smtClean="0"/>
              <a:t>2 </a:t>
            </a:r>
            <a:r>
              <a:rPr lang="es-ES" dirty="0" err="1" smtClean="0"/>
              <a:t>n.o.</a:t>
            </a:r>
            <a:r>
              <a:rPr lang="es-ES" dirty="0" smtClean="0"/>
              <a:t> (C) =+4 ; </a:t>
            </a:r>
            <a:r>
              <a:rPr lang="es-ES" dirty="0" err="1" smtClean="0"/>
              <a:t>n.o.</a:t>
            </a:r>
            <a:r>
              <a:rPr lang="es-ES" dirty="0" smtClean="0"/>
              <a:t> (O)=-2.</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052736"/>
            <a:ext cx="8229600" cy="5271864"/>
          </a:xfrm>
        </p:spPr>
        <p:txBody>
          <a:bodyPr>
            <a:normAutofit fontScale="92500" lnSpcReduction="10000"/>
          </a:bodyPr>
          <a:lstStyle/>
          <a:p>
            <a:r>
              <a:rPr lang="es-ES" dirty="0" smtClean="0"/>
              <a:t>Podemos resumir todo lo anterior en la siguiente tabla:</a:t>
            </a:r>
          </a:p>
          <a:p>
            <a:endParaRPr lang="es-ES" dirty="0" smtClean="0"/>
          </a:p>
          <a:p>
            <a:endParaRPr lang="es-ES" dirty="0" smtClean="0"/>
          </a:p>
          <a:p>
            <a:pPr>
              <a:buNone/>
            </a:pPr>
            <a:endParaRPr lang="es-ES" dirty="0" smtClean="0"/>
          </a:p>
          <a:p>
            <a:pPr algn="just"/>
            <a:endParaRPr lang="es-ES" dirty="0" smtClean="0"/>
          </a:p>
          <a:p>
            <a:pPr algn="just"/>
            <a:r>
              <a:rPr lang="es-ES" dirty="0" smtClean="0"/>
              <a:t>Así, en un proceso </a:t>
            </a:r>
            <a:r>
              <a:rPr lang="es-ES" dirty="0" err="1" smtClean="0"/>
              <a:t>rédox</a:t>
            </a:r>
            <a:r>
              <a:rPr lang="es-ES" dirty="0" smtClean="0"/>
              <a:t>, el primer paso será asignar </a:t>
            </a:r>
            <a:r>
              <a:rPr lang="es-ES" dirty="0" err="1" smtClean="0"/>
              <a:t>n.o.</a:t>
            </a:r>
            <a:r>
              <a:rPr lang="es-ES" dirty="0" smtClean="0"/>
              <a:t> a cada elemento para estudiar su variación y así poder identificar las especies que se oxidan o se reducen. En la reacción: </a:t>
            </a:r>
          </a:p>
          <a:p>
            <a:pPr>
              <a:buNone/>
            </a:pPr>
            <a:r>
              <a:rPr lang="es-ES" dirty="0" smtClean="0"/>
              <a:t>   El Fe pasa de </a:t>
            </a:r>
            <a:r>
              <a:rPr lang="es-ES" dirty="0" err="1" smtClean="0"/>
              <a:t>n.o.</a:t>
            </a:r>
            <a:r>
              <a:rPr lang="es-ES" dirty="0" smtClean="0"/>
              <a:t> 0 a n.o.+2. Se ha oxidado y ha perdido electrones.</a:t>
            </a:r>
          </a:p>
          <a:p>
            <a:pPr>
              <a:buNone/>
            </a:pPr>
            <a:r>
              <a:rPr lang="es-ES" dirty="0" smtClean="0"/>
              <a:t>La plata, pasa de n.o.+1 a </a:t>
            </a:r>
            <a:r>
              <a:rPr lang="es-ES" dirty="0" err="1" smtClean="0"/>
              <a:t>n.o.</a:t>
            </a:r>
            <a:r>
              <a:rPr lang="es-ES" dirty="0" smtClean="0"/>
              <a:t>=0. Se ha reducido y h ganado electrones.</a:t>
            </a:r>
          </a:p>
          <a:p>
            <a:pPr>
              <a:buNone/>
            </a:pPr>
            <a:endParaRPr lang="es-ES" dirty="0" smtClean="0"/>
          </a:p>
          <a:p>
            <a:pPr algn="ctr">
              <a:buNone/>
            </a:pPr>
            <a:endParaRPr lang="es-ES" dirty="0"/>
          </a:p>
        </p:txBody>
      </p:sp>
      <p:graphicFrame>
        <p:nvGraphicFramePr>
          <p:cNvPr id="4" name="3 Tabla"/>
          <p:cNvGraphicFramePr>
            <a:graphicFrameLocks noGrp="1"/>
          </p:cNvGraphicFramePr>
          <p:nvPr/>
        </p:nvGraphicFramePr>
        <p:xfrm>
          <a:off x="827584" y="1556792"/>
          <a:ext cx="7272808" cy="1371600"/>
        </p:xfrm>
        <a:graphic>
          <a:graphicData uri="http://schemas.openxmlformats.org/drawingml/2006/table">
            <a:tbl>
              <a:tblPr firstRow="1" bandRow="1">
                <a:tableStyleId>{5C22544A-7EE6-4342-B048-85BDC9FD1C3A}</a:tableStyleId>
              </a:tblPr>
              <a:tblGrid>
                <a:gridCol w="1818202"/>
                <a:gridCol w="1818202"/>
                <a:gridCol w="1980220"/>
                <a:gridCol w="1656184"/>
              </a:tblGrid>
              <a:tr h="144120">
                <a:tc>
                  <a:txBody>
                    <a:bodyPr/>
                    <a:lstStyle/>
                    <a:p>
                      <a:pPr algn="ctr"/>
                      <a:r>
                        <a:rPr lang="es-ES" dirty="0" smtClean="0"/>
                        <a:t>Proceso</a:t>
                      </a:r>
                      <a:endParaRPr lang="es-ES" dirty="0"/>
                    </a:p>
                  </a:txBody>
                  <a:tcPr/>
                </a:tc>
                <a:tc>
                  <a:txBody>
                    <a:bodyPr/>
                    <a:lstStyle/>
                    <a:p>
                      <a:pPr algn="ctr"/>
                      <a:r>
                        <a:rPr lang="es-ES" dirty="0" smtClean="0"/>
                        <a:t>Agente</a:t>
                      </a:r>
                      <a:endParaRPr lang="es-ES" dirty="0"/>
                    </a:p>
                  </a:txBody>
                  <a:tcPr/>
                </a:tc>
                <a:tc>
                  <a:txBody>
                    <a:bodyPr/>
                    <a:lstStyle/>
                    <a:p>
                      <a:pPr algn="ctr"/>
                      <a:r>
                        <a:rPr lang="es-ES" dirty="0" smtClean="0"/>
                        <a:t>Electrones</a:t>
                      </a:r>
                      <a:endParaRPr lang="es-ES" dirty="0"/>
                    </a:p>
                  </a:txBody>
                  <a:tcPr/>
                </a:tc>
                <a:tc>
                  <a:txBody>
                    <a:bodyPr/>
                    <a:lstStyle/>
                    <a:p>
                      <a:pPr algn="ctr"/>
                      <a:r>
                        <a:rPr lang="es-ES" dirty="0" smtClean="0"/>
                        <a:t>Número de oxidación</a:t>
                      </a:r>
                      <a:endParaRPr lang="es-ES" dirty="0"/>
                    </a:p>
                  </a:txBody>
                  <a:tcPr/>
                </a:tc>
              </a:tr>
              <a:tr h="265420">
                <a:tc>
                  <a:txBody>
                    <a:bodyPr/>
                    <a:lstStyle/>
                    <a:p>
                      <a:pPr algn="ctr"/>
                      <a:r>
                        <a:rPr lang="es-ES" dirty="0" smtClean="0"/>
                        <a:t>Oxidación</a:t>
                      </a:r>
                      <a:endParaRPr lang="es-ES" dirty="0"/>
                    </a:p>
                  </a:txBody>
                  <a:tcPr/>
                </a:tc>
                <a:tc>
                  <a:txBody>
                    <a:bodyPr/>
                    <a:lstStyle/>
                    <a:p>
                      <a:pPr algn="ctr"/>
                      <a:r>
                        <a:rPr lang="es-ES" dirty="0" smtClean="0"/>
                        <a:t>Reductor</a:t>
                      </a:r>
                      <a:endParaRPr lang="es-ES" dirty="0"/>
                    </a:p>
                  </a:txBody>
                  <a:tcPr/>
                </a:tc>
                <a:tc>
                  <a:txBody>
                    <a:bodyPr/>
                    <a:lstStyle/>
                    <a:p>
                      <a:pPr algn="l"/>
                      <a:r>
                        <a:rPr lang="es-ES" dirty="0" smtClean="0"/>
                        <a:t>Pierde electrones</a:t>
                      </a:r>
                      <a:endParaRPr lang="es-ES" dirty="0"/>
                    </a:p>
                  </a:txBody>
                  <a:tcPr/>
                </a:tc>
                <a:tc>
                  <a:txBody>
                    <a:bodyPr/>
                    <a:lstStyle/>
                    <a:p>
                      <a:pPr algn="ctr"/>
                      <a:r>
                        <a:rPr lang="es-ES" dirty="0" smtClean="0"/>
                        <a:t>Aumenta</a:t>
                      </a:r>
                      <a:endParaRPr lang="es-ES" dirty="0"/>
                    </a:p>
                  </a:txBody>
                  <a:tcPr/>
                </a:tc>
              </a:tr>
              <a:tr h="269106">
                <a:tc>
                  <a:txBody>
                    <a:bodyPr/>
                    <a:lstStyle/>
                    <a:p>
                      <a:pPr algn="ctr"/>
                      <a:r>
                        <a:rPr lang="es-ES" dirty="0" smtClean="0"/>
                        <a:t>Reducción</a:t>
                      </a:r>
                      <a:endParaRPr lang="es-ES" dirty="0"/>
                    </a:p>
                  </a:txBody>
                  <a:tcPr/>
                </a:tc>
                <a:tc>
                  <a:txBody>
                    <a:bodyPr/>
                    <a:lstStyle/>
                    <a:p>
                      <a:pPr algn="ctr"/>
                      <a:r>
                        <a:rPr lang="es-ES" dirty="0" smtClean="0"/>
                        <a:t>Oxidante</a:t>
                      </a:r>
                      <a:endParaRPr lang="es-ES" dirty="0"/>
                    </a:p>
                  </a:txBody>
                  <a:tcPr/>
                </a:tc>
                <a:tc>
                  <a:txBody>
                    <a:bodyPr/>
                    <a:lstStyle/>
                    <a:p>
                      <a:pPr algn="ctr"/>
                      <a:r>
                        <a:rPr lang="es-ES" dirty="0" smtClean="0"/>
                        <a:t>Gana electrones</a:t>
                      </a:r>
                      <a:endParaRPr lang="es-ES" dirty="0"/>
                    </a:p>
                  </a:txBody>
                  <a:tcPr/>
                </a:tc>
                <a:tc>
                  <a:txBody>
                    <a:bodyPr/>
                    <a:lstStyle/>
                    <a:p>
                      <a:pPr algn="ctr"/>
                      <a:r>
                        <a:rPr lang="es-ES" dirty="0" smtClean="0"/>
                        <a:t>Disminuye</a:t>
                      </a:r>
                      <a:endParaRPr lang="es-ES" dirty="0"/>
                    </a:p>
                  </a:txBody>
                  <a:tcPr/>
                </a:tc>
              </a:tr>
            </a:tbl>
          </a:graphicData>
        </a:graphic>
      </p:graphicFrame>
      <p:graphicFrame>
        <p:nvGraphicFramePr>
          <p:cNvPr id="5" name="4 Objeto"/>
          <p:cNvGraphicFramePr>
            <a:graphicFrameLocks noChangeAspect="1"/>
          </p:cNvGraphicFramePr>
          <p:nvPr/>
        </p:nvGraphicFramePr>
        <p:xfrm>
          <a:off x="2123728" y="4077072"/>
          <a:ext cx="3528392" cy="432048"/>
        </p:xfrm>
        <a:graphic>
          <a:graphicData uri="http://schemas.openxmlformats.org/presentationml/2006/ole">
            <p:oleObj spid="_x0000_s1026" name="Ecuación" r:id="rId3" imgW="1612800" imgH="228600" progId="Equation.3">
              <p:embed/>
            </p:oleObj>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343872"/>
          </a:xfrm>
        </p:spPr>
        <p:txBody>
          <a:bodyPr/>
          <a:lstStyle/>
          <a:p>
            <a:pPr algn="just"/>
            <a:r>
              <a:rPr lang="es-ES" dirty="0" smtClean="0"/>
              <a:t>Así, al igual que en el tema anterior definíamos un par ácido-base conjugado (</a:t>
            </a:r>
            <a:r>
              <a:rPr lang="es-ES" dirty="0" err="1" smtClean="0"/>
              <a:t>interconvertibles</a:t>
            </a:r>
            <a:r>
              <a:rPr lang="es-ES" dirty="0" smtClean="0"/>
              <a:t> por la ganancia o pérdida de protones), ahora podemos hablar de un par</a:t>
            </a:r>
            <a:r>
              <a:rPr lang="es-ES" b="1" dirty="0" smtClean="0"/>
              <a:t> oxidante/reductor</a:t>
            </a:r>
            <a:r>
              <a:rPr lang="es-ES" dirty="0" smtClean="0"/>
              <a:t> (</a:t>
            </a:r>
            <a:r>
              <a:rPr lang="es-ES" dirty="0" err="1" smtClean="0"/>
              <a:t>interconvertibles</a:t>
            </a:r>
            <a:r>
              <a:rPr lang="es-ES" dirty="0" smtClean="0"/>
              <a:t> por la ganancia o pérdida de electrones).</a:t>
            </a:r>
          </a:p>
          <a:p>
            <a:pPr algn="just"/>
            <a:r>
              <a:rPr lang="es-ES" dirty="0" smtClean="0"/>
              <a:t>En el ejemplo anterior tendríamos los siguientes pares oxidante/reductor:  Fe</a:t>
            </a:r>
            <a:r>
              <a:rPr lang="es-ES" baseline="30000" dirty="0" smtClean="0"/>
              <a:t>2+</a:t>
            </a:r>
            <a:r>
              <a:rPr lang="es-ES" dirty="0" smtClean="0"/>
              <a:t>/</a:t>
            </a:r>
            <a:r>
              <a:rPr lang="es-ES" smtClean="0"/>
              <a:t>Fe   Ag</a:t>
            </a:r>
            <a:r>
              <a:rPr lang="es-ES" baseline="30000" smtClean="0"/>
              <a:t>+</a:t>
            </a:r>
            <a:r>
              <a:rPr lang="es-ES" smtClean="0"/>
              <a:t>/Ag.</a:t>
            </a:r>
            <a:endParaRPr lang="es-E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199</TotalTime>
  <Words>1770</Words>
  <Application>Microsoft Office PowerPoint</Application>
  <PresentationFormat>Presentación en pantalla (4:3)</PresentationFormat>
  <Paragraphs>116</Paragraphs>
  <Slides>20</Slides>
  <Notes>0</Notes>
  <HiddenSlides>0</HiddenSlides>
  <MMClips>0</MMClips>
  <ScaleCrop>false</ScaleCrop>
  <HeadingPairs>
    <vt:vector size="6" baseType="variant">
      <vt:variant>
        <vt:lpstr>Tema</vt:lpstr>
      </vt:variant>
      <vt:variant>
        <vt:i4>1</vt:i4>
      </vt:variant>
      <vt:variant>
        <vt:lpstr>Servidores OLE incrustados</vt:lpstr>
      </vt:variant>
      <vt:variant>
        <vt:i4>2</vt:i4>
      </vt:variant>
      <vt:variant>
        <vt:lpstr>Títulos de diapositiva</vt:lpstr>
      </vt:variant>
      <vt:variant>
        <vt:i4>20</vt:i4>
      </vt:variant>
    </vt:vector>
  </HeadingPairs>
  <TitlesOfParts>
    <vt:vector size="23" baseType="lpstr">
      <vt:lpstr>Flujo</vt:lpstr>
      <vt:lpstr>Ecuación</vt:lpstr>
      <vt:lpstr>Microsoft Editor de ecuaciones 3.0</vt:lpstr>
      <vt:lpstr>REACCIONES DE TRANSFERENCIA DE ELECTRONES</vt:lpstr>
      <vt:lpstr>CONCEPTO DE OXIDACIÓN-REDUCCIÓN</vt:lpstr>
      <vt:lpstr>Diapositiva 3</vt:lpstr>
      <vt:lpstr>Diapositiva 4</vt:lpstr>
      <vt:lpstr>Estados de oxidación</vt:lpstr>
      <vt:lpstr>Reglas para asignar números de oxidación</vt:lpstr>
      <vt:lpstr>Diapositiva 7</vt:lpstr>
      <vt:lpstr>Diapositiva 8</vt:lpstr>
      <vt:lpstr>Diapositiva 9</vt:lpstr>
      <vt:lpstr>Diapositiva 10</vt:lpstr>
      <vt:lpstr>Ajuste de reacciones de oxidación-reducción: Método del ion-electrón.</vt:lpstr>
      <vt:lpstr>Diapositiva 12</vt:lpstr>
      <vt:lpstr>Diapositiva 13</vt:lpstr>
      <vt:lpstr>Diapositiva 14</vt:lpstr>
      <vt:lpstr>Diapositiva 15</vt:lpstr>
      <vt:lpstr>Diapositiva 16</vt:lpstr>
      <vt:lpstr>Diapositiva 17</vt:lpstr>
      <vt:lpstr>Diapositiva 18</vt:lpstr>
      <vt:lpstr>Diapositiva 19</vt:lpstr>
      <vt:lpstr>Diapositiva 20</vt:lpstr>
    </vt:vector>
  </TitlesOfParts>
  <Company>RevolucionUnattended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REACCIONES DE TRANSFERENCIA DE ELECTRONES</dc:title>
  <dc:creator>Cris</dc:creator>
  <cp:lastModifiedBy>Cris</cp:lastModifiedBy>
  <cp:revision>22</cp:revision>
  <dcterms:created xsi:type="dcterms:W3CDTF">2018-03-27T09:08:05Z</dcterms:created>
  <dcterms:modified xsi:type="dcterms:W3CDTF">2018-03-29T09:59:23Z</dcterms:modified>
</cp:coreProperties>
</file>